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356039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123427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983817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8211181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987558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293764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554121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301469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075597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185523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367451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C1FDF-51A3-4903-A570-E036A978FA33}" type="datetimeFigureOut">
              <a:rPr lang="de-DE" smtClean="0"/>
              <a:pPr/>
              <a:t>18.08.2014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98232-9E05-470E-A7CF-A68663555FE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1662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253" t="27929" r="1993"/>
          <a:stretch/>
        </p:blipFill>
        <p:spPr bwMode="auto">
          <a:xfrm>
            <a:off x="251520" y="488110"/>
            <a:ext cx="6696744" cy="3228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720980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Wie </a:t>
            </a:r>
            <a:r>
              <a:rPr lang="de-DE" b="1" dirty="0">
                <a:solidFill>
                  <a:schemeClr val="bg1"/>
                </a:solidFill>
              </a:rPr>
              <a:t>viele </a:t>
            </a:r>
            <a:r>
              <a:rPr lang="de-DE" b="1" dirty="0" smtClean="0">
                <a:solidFill>
                  <a:schemeClr val="bg1"/>
                </a:solidFill>
              </a:rPr>
              <a:t>FB-Nutzer </a:t>
            </a:r>
            <a:r>
              <a:rPr lang="de-DE" b="1" dirty="0">
                <a:solidFill>
                  <a:schemeClr val="bg1"/>
                </a:solidFill>
              </a:rPr>
              <a:t>sind bereits verstorben?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Ca. 15 </a:t>
            </a:r>
            <a:r>
              <a:rPr lang="de-DE" sz="3200" dirty="0" smtClean="0">
                <a:solidFill>
                  <a:schemeClr val="bg1"/>
                </a:solidFill>
              </a:rPr>
              <a:t>Millionen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Ca</a:t>
            </a:r>
            <a:r>
              <a:rPr lang="de-DE" sz="3200" dirty="0">
                <a:solidFill>
                  <a:schemeClr val="bg1"/>
                </a:solidFill>
              </a:rPr>
              <a:t>. 20 </a:t>
            </a:r>
            <a:r>
              <a:rPr lang="de-DE" sz="3200" dirty="0" smtClean="0">
                <a:solidFill>
                  <a:schemeClr val="bg1"/>
                </a:solidFill>
              </a:rPr>
              <a:t>Million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Ca</a:t>
            </a:r>
            <a:r>
              <a:rPr lang="de-DE" sz="3200" dirty="0">
                <a:solidFill>
                  <a:schemeClr val="bg1"/>
                </a:solidFill>
              </a:rPr>
              <a:t>. 30 </a:t>
            </a:r>
            <a:r>
              <a:rPr lang="de-DE" sz="3200" dirty="0" smtClean="0">
                <a:solidFill>
                  <a:schemeClr val="bg1"/>
                </a:solidFill>
              </a:rPr>
              <a:t>Millionen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2564904"/>
            <a:ext cx="3757772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Wenn </a:t>
            </a:r>
            <a:r>
              <a:rPr lang="de-DE" b="1" dirty="0">
                <a:solidFill>
                  <a:schemeClr val="bg1"/>
                </a:solidFill>
              </a:rPr>
              <a:t>Facebook ein Land wäre und jeder Nutzer einen Einwohner darstellen würde, wäre es so groß so wie…? 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Die Vereinigten </a:t>
            </a:r>
            <a:r>
              <a:rPr lang="de-DE" sz="3200" dirty="0" smtClean="0">
                <a:solidFill>
                  <a:schemeClr val="bg1"/>
                </a:solidFill>
              </a:rPr>
              <a:t>Staaten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Indien</a:t>
            </a:r>
            <a:endParaRPr lang="de-DE" sz="3200" dirty="0" smtClean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China</a:t>
            </a:r>
            <a:endParaRPr lang="de-DE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3009528"/>
            <a:ext cx="2386172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Warum </a:t>
            </a:r>
            <a:r>
              <a:rPr lang="de-DE" b="1" dirty="0">
                <a:solidFill>
                  <a:schemeClr val="bg1"/>
                </a:solidFill>
              </a:rPr>
              <a:t>hat </a:t>
            </a:r>
            <a:r>
              <a:rPr lang="de-DE" b="1" dirty="0" smtClean="0">
                <a:solidFill>
                  <a:schemeClr val="bg1"/>
                </a:solidFill>
              </a:rPr>
              <a:t>FB ein </a:t>
            </a:r>
            <a:r>
              <a:rPr lang="de-DE" b="1" dirty="0">
                <a:solidFill>
                  <a:schemeClr val="bg1"/>
                </a:solidFill>
              </a:rPr>
              <a:t>blaues Design?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Weil blau im Vergleich zu anderen Farben am besten wahrgenommen </a:t>
            </a:r>
            <a:r>
              <a:rPr lang="de-DE" sz="3200" dirty="0" smtClean="0">
                <a:solidFill>
                  <a:schemeClr val="bg1"/>
                </a:solidFill>
              </a:rPr>
              <a:t>wird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Weil </a:t>
            </a:r>
            <a:r>
              <a:rPr lang="de-DE" sz="3200" dirty="0">
                <a:solidFill>
                  <a:schemeClr val="bg1"/>
                </a:solidFill>
              </a:rPr>
              <a:t>blau unter Los verfahren im Facebook-Kuratorium bestimmt </a:t>
            </a:r>
            <a:r>
              <a:rPr lang="de-DE" sz="3200" dirty="0" smtClean="0">
                <a:solidFill>
                  <a:schemeClr val="bg1"/>
                </a:solidFill>
              </a:rPr>
              <a:t>wurde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Weil </a:t>
            </a:r>
            <a:r>
              <a:rPr lang="de-DE" sz="3200" dirty="0">
                <a:solidFill>
                  <a:schemeClr val="bg1"/>
                </a:solidFill>
              </a:rPr>
              <a:t>Mark Zuckerberg </a:t>
            </a:r>
            <a:r>
              <a:rPr lang="de-DE" sz="3200" dirty="0" smtClean="0">
                <a:solidFill>
                  <a:schemeClr val="bg1"/>
                </a:solidFill>
              </a:rPr>
              <a:t>                      farbenblind ist</a:t>
            </a:r>
            <a:endParaRPr lang="de-DE" sz="3200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3572272"/>
            <a:ext cx="4824572" cy="1152128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Wie </a:t>
            </a:r>
            <a:r>
              <a:rPr lang="de-DE" b="1" dirty="0">
                <a:solidFill>
                  <a:schemeClr val="bg1"/>
                </a:solidFill>
              </a:rPr>
              <a:t>viele User haben über </a:t>
            </a:r>
            <a:r>
              <a:rPr lang="de-DE" b="1" dirty="0" smtClean="0">
                <a:solidFill>
                  <a:schemeClr val="bg1"/>
                </a:solidFill>
              </a:rPr>
              <a:t>FB </a:t>
            </a:r>
            <a:r>
              <a:rPr lang="de-DE" b="1" dirty="0">
                <a:solidFill>
                  <a:schemeClr val="bg1"/>
                </a:solidFill>
              </a:rPr>
              <a:t>schon einmal einen Korb bekommen?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5 </a:t>
            </a:r>
            <a:r>
              <a:rPr lang="de-DE" sz="3200" dirty="0" smtClean="0">
                <a:solidFill>
                  <a:schemeClr val="bg1"/>
                </a:solidFill>
              </a:rPr>
              <a:t>%</a:t>
            </a:r>
            <a:endParaRPr lang="de-DE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10 %</a:t>
            </a:r>
            <a:endParaRPr lang="de-DE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25 </a:t>
            </a:r>
            <a:r>
              <a:rPr lang="de-DE" sz="3200" dirty="0">
                <a:solidFill>
                  <a:schemeClr val="bg1"/>
                </a:solidFill>
              </a:rPr>
              <a:t>%</a:t>
            </a:r>
            <a:endParaRPr lang="de-DE" sz="32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3124200"/>
            <a:ext cx="2233772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Welche </a:t>
            </a:r>
            <a:r>
              <a:rPr lang="de-DE" b="1" dirty="0">
                <a:solidFill>
                  <a:schemeClr val="bg1"/>
                </a:solidFill>
              </a:rPr>
              <a:t>Fastfood-Kette startete eine Kampagne unter dem Motto: “Tausche 10 Freunde gegen einen Burger”? Innerhalb von wenigen Stunden wurden über 230.000 Freundschaften gekündigt und </a:t>
            </a:r>
            <a:r>
              <a:rPr lang="de-DE" b="1" dirty="0" smtClean="0">
                <a:solidFill>
                  <a:schemeClr val="bg1"/>
                </a:solidFill>
              </a:rPr>
              <a:t>FB </a:t>
            </a:r>
            <a:r>
              <a:rPr lang="de-DE" b="1" dirty="0">
                <a:solidFill>
                  <a:schemeClr val="bg1"/>
                </a:solidFill>
              </a:rPr>
              <a:t>sah sich gezwungen, die Kampagne zu beenden.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Burger </a:t>
            </a:r>
            <a:r>
              <a:rPr lang="de-DE" sz="3200" dirty="0" smtClean="0">
                <a:solidFill>
                  <a:schemeClr val="bg1"/>
                </a:solidFill>
              </a:rPr>
              <a:t>King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McDonalds</a:t>
            </a:r>
            <a:endParaRPr lang="de-DE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American </a:t>
            </a:r>
            <a:r>
              <a:rPr lang="de-DE" sz="3200" dirty="0" smtClean="0">
                <a:solidFill>
                  <a:schemeClr val="bg1"/>
                </a:solidFill>
              </a:rPr>
              <a:t>Diner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3886200"/>
            <a:ext cx="2893676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496944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Im </a:t>
            </a:r>
            <a:r>
              <a:rPr lang="de-DE" b="1" dirty="0">
                <a:solidFill>
                  <a:schemeClr val="bg1"/>
                </a:solidFill>
              </a:rPr>
              <a:t>Jahr 2006 hackte Chris Putman </a:t>
            </a:r>
            <a:r>
              <a:rPr lang="de-DE" b="1" dirty="0" smtClean="0">
                <a:solidFill>
                  <a:schemeClr val="bg1"/>
                </a:solidFill>
              </a:rPr>
              <a:t>FB </a:t>
            </a:r>
            <a:r>
              <a:rPr lang="de-DE" b="1" dirty="0">
                <a:solidFill>
                  <a:schemeClr val="bg1"/>
                </a:solidFill>
              </a:rPr>
              <a:t>und ließ tausende Profile im Design vom Konkurrenten MySpace erscheinen</a:t>
            </a:r>
            <a:r>
              <a:rPr lang="de-DE" b="1" dirty="0" smtClean="0">
                <a:solidFill>
                  <a:schemeClr val="bg1"/>
                </a:solidFill>
              </a:rPr>
              <a:t>. </a:t>
            </a:r>
            <a:r>
              <a:rPr lang="de-DE" b="1" dirty="0">
                <a:solidFill>
                  <a:schemeClr val="bg1"/>
                </a:solidFill>
              </a:rPr>
              <a:t>Was passiert </a:t>
            </a:r>
            <a:r>
              <a:rPr lang="de-DE" b="1" dirty="0" smtClean="0">
                <a:solidFill>
                  <a:schemeClr val="bg1"/>
                </a:solidFill>
              </a:rPr>
              <a:t>mit ihm?</a:t>
            </a:r>
            <a:endParaRPr lang="de-DE" b="1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Er </a:t>
            </a:r>
            <a:r>
              <a:rPr lang="de-DE" sz="3200" dirty="0">
                <a:solidFill>
                  <a:schemeClr val="bg1"/>
                </a:solidFill>
              </a:rPr>
              <a:t>wurde verklagt und musste eine Geldstrafe </a:t>
            </a:r>
            <a:r>
              <a:rPr lang="de-DE" sz="3200" dirty="0" smtClean="0">
                <a:solidFill>
                  <a:schemeClr val="bg1"/>
                </a:solidFill>
              </a:rPr>
              <a:t>bezahlen</a:t>
            </a:r>
            <a:r>
              <a:rPr lang="de-DE" sz="3200" dirty="0">
                <a:solidFill>
                  <a:schemeClr val="bg1"/>
                </a:solidFill>
              </a:rPr>
              <a:t>, bekam aber zugleich eine Prämie von </a:t>
            </a:r>
            <a:r>
              <a:rPr lang="de-DE" sz="3200" dirty="0" err="1" smtClean="0">
                <a:solidFill>
                  <a:schemeClr val="bg1"/>
                </a:solidFill>
              </a:rPr>
              <a:t>Myspace</a:t>
            </a:r>
            <a:endParaRPr lang="de-DE" sz="3200" dirty="0" smtClean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Er </a:t>
            </a:r>
            <a:r>
              <a:rPr lang="de-DE" sz="3200" dirty="0">
                <a:solidFill>
                  <a:schemeClr val="bg1"/>
                </a:solidFill>
              </a:rPr>
              <a:t>arbeitete für Facebook </a:t>
            </a:r>
            <a:r>
              <a:rPr lang="de-DE" sz="3200" dirty="0" smtClean="0">
                <a:solidFill>
                  <a:schemeClr val="bg1"/>
                </a:solidFill>
              </a:rPr>
              <a:t>                                 in </a:t>
            </a:r>
            <a:r>
              <a:rPr lang="de-DE" sz="3200" dirty="0">
                <a:solidFill>
                  <a:schemeClr val="bg1"/>
                </a:solidFill>
              </a:rPr>
              <a:t>der </a:t>
            </a:r>
            <a:r>
              <a:rPr lang="de-DE" sz="3200" dirty="0" smtClean="0">
                <a:solidFill>
                  <a:schemeClr val="bg1"/>
                </a:solidFill>
              </a:rPr>
              <a:t>„Security Alliance</a:t>
            </a:r>
            <a:r>
              <a:rPr lang="de-DE" sz="3200" dirty="0" smtClean="0">
                <a:solidFill>
                  <a:schemeClr val="bg1"/>
                </a:solidFill>
              </a:rPr>
              <a:t>“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/>
              <a:t>Fans </a:t>
            </a:r>
            <a:r>
              <a:rPr lang="de-DE" sz="3200" dirty="0" smtClean="0"/>
              <a:t>gründeten auf FB die                      </a:t>
            </a:r>
            <a:r>
              <a:rPr lang="de-DE" sz="3200" dirty="0" err="1" smtClean="0"/>
              <a:t>Putman-Group</a:t>
            </a:r>
            <a:r>
              <a:rPr lang="de-DE" sz="3200" dirty="0" smtClean="0"/>
              <a:t>, die bis heute                         die viert größte Gruppe an </a:t>
            </a:r>
            <a:r>
              <a:rPr lang="de-DE" sz="3200" dirty="0" err="1" smtClean="0"/>
              <a:t>FB-Usern</a:t>
            </a:r>
            <a:r>
              <a:rPr lang="de-DE" sz="3200" dirty="0" smtClean="0"/>
              <a:t> </a:t>
            </a:r>
            <a:r>
              <a:rPr lang="de-DE" sz="3200" dirty="0" smtClean="0"/>
              <a:t>hat</a:t>
            </a:r>
            <a:endParaRPr lang="de-DE" sz="3200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3953272"/>
            <a:ext cx="5053172" cy="1152128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1"/>
          <p:cNvSpPr/>
          <p:nvPr/>
        </p:nvSpPr>
        <p:spPr>
          <a:xfrm>
            <a:off x="755576" y="2060848"/>
            <a:ext cx="3960440" cy="576064"/>
          </a:xfrm>
          <a:prstGeom prst="roundRect">
            <a:avLst/>
          </a:prstGeom>
          <a:solidFill>
            <a:srgbClr val="FFFF00"/>
          </a:solidFill>
          <a:ln w="508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marL="0" lv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Welche </a:t>
            </a:r>
            <a:r>
              <a:rPr lang="de-DE" b="1" dirty="0">
                <a:solidFill>
                  <a:schemeClr val="bg1"/>
                </a:solidFill>
              </a:rPr>
              <a:t>Sprache gibt es nicht auf </a:t>
            </a:r>
            <a:r>
              <a:rPr lang="de-DE" b="1" dirty="0" smtClean="0">
                <a:solidFill>
                  <a:schemeClr val="bg1"/>
                </a:solidFill>
              </a:rPr>
              <a:t>FB?</a:t>
            </a:r>
            <a:endParaRPr lang="de-DE" b="1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Piraten-</a:t>
            </a:r>
            <a:r>
              <a:rPr lang="de-DE" sz="3200" dirty="0" smtClean="0">
                <a:solidFill>
                  <a:schemeClr val="bg1"/>
                </a:solidFill>
              </a:rPr>
              <a:t>Englisch</a:t>
            </a:r>
            <a:endParaRPr lang="de-DE" sz="3200" dirty="0" smtClean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Pidgin</a:t>
            </a:r>
            <a:r>
              <a:rPr lang="de-DE" sz="3200" dirty="0" smtClean="0">
                <a:solidFill>
                  <a:schemeClr val="bg1"/>
                </a:solidFill>
              </a:rPr>
              <a:t>-</a:t>
            </a:r>
            <a:r>
              <a:rPr lang="de-DE" sz="3200" dirty="0" smtClean="0">
                <a:solidFill>
                  <a:schemeClr val="bg1"/>
                </a:solidFill>
              </a:rPr>
              <a:t>Englisch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Englisch </a:t>
            </a:r>
            <a:r>
              <a:rPr lang="de-DE" sz="3200" dirty="0">
                <a:solidFill>
                  <a:schemeClr val="bg1"/>
                </a:solidFill>
              </a:rPr>
              <a:t>das auf dem Kopf </a:t>
            </a:r>
            <a:r>
              <a:rPr lang="de-DE" sz="3200" dirty="0" smtClean="0">
                <a:solidFill>
                  <a:schemeClr val="bg1"/>
                </a:solidFill>
              </a:rPr>
              <a:t>steht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Abgerundetes Rechteck 2"/>
          <p:cNvSpPr/>
          <p:nvPr/>
        </p:nvSpPr>
        <p:spPr>
          <a:xfrm>
            <a:off x="814228" y="1988840"/>
            <a:ext cx="3463062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007134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marL="0" lv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Was </a:t>
            </a:r>
            <a:r>
              <a:rPr lang="de-DE" b="1" dirty="0">
                <a:solidFill>
                  <a:schemeClr val="bg1"/>
                </a:solidFill>
              </a:rPr>
              <a:t>bedeutet die Chat-Abkürzung mom?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Moment </a:t>
            </a:r>
            <a:r>
              <a:rPr lang="de-DE" sz="3200" dirty="0" smtClean="0">
                <a:solidFill>
                  <a:schemeClr val="bg1"/>
                </a:solidFill>
              </a:rPr>
              <a:t>mal</a:t>
            </a:r>
            <a:endParaRPr lang="de-DE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Mutti fragen</a:t>
            </a:r>
            <a:endParaRPr lang="de-DE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Mach </a:t>
            </a:r>
            <a:r>
              <a:rPr lang="de-DE" sz="3200" dirty="0">
                <a:solidFill>
                  <a:schemeClr val="bg1"/>
                </a:solidFill>
              </a:rPr>
              <a:t>dir keine Sorgen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1412776"/>
            <a:ext cx="3109700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8452493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In </a:t>
            </a:r>
            <a:r>
              <a:rPr lang="de-DE" b="1" dirty="0">
                <a:solidFill>
                  <a:schemeClr val="bg1"/>
                </a:solidFill>
              </a:rPr>
              <a:t>welchem Land sind die Nutzer am längsten auf </a:t>
            </a:r>
            <a:r>
              <a:rPr lang="de-DE" b="1" dirty="0" smtClean="0">
                <a:solidFill>
                  <a:schemeClr val="bg1"/>
                </a:solidFill>
              </a:rPr>
              <a:t>FB?</a:t>
            </a:r>
            <a:endParaRPr lang="de-DE" b="1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Amerikanische </a:t>
            </a:r>
            <a:r>
              <a:rPr lang="de-DE" sz="3200" dirty="0" smtClean="0">
                <a:solidFill>
                  <a:schemeClr val="bg1"/>
                </a:solidFill>
              </a:rPr>
              <a:t>Nutzer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Französische Nutzer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Australische </a:t>
            </a:r>
            <a:r>
              <a:rPr lang="de-DE" sz="3200" dirty="0" smtClean="0">
                <a:solidFill>
                  <a:schemeClr val="bg1"/>
                </a:solidFill>
              </a:rPr>
              <a:t>Nutzer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3068960"/>
            <a:ext cx="4189820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116467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Wie </a:t>
            </a:r>
            <a:r>
              <a:rPr lang="de-DE" b="1" dirty="0">
                <a:solidFill>
                  <a:schemeClr val="bg1"/>
                </a:solidFill>
              </a:rPr>
              <a:t>viel Prozent der Teenager sind auf </a:t>
            </a:r>
            <a:r>
              <a:rPr lang="de-DE" b="1" dirty="0" smtClean="0">
                <a:solidFill>
                  <a:schemeClr val="bg1"/>
                </a:solidFill>
              </a:rPr>
              <a:t>FB mit </a:t>
            </a:r>
            <a:r>
              <a:rPr lang="de-DE" b="1" dirty="0">
                <a:solidFill>
                  <a:schemeClr val="bg1"/>
                </a:solidFill>
              </a:rPr>
              <a:t>ihren Eltern befreundet?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30 </a:t>
            </a:r>
            <a:r>
              <a:rPr lang="de-DE" sz="3200" dirty="0" smtClean="0">
                <a:solidFill>
                  <a:schemeClr val="bg1"/>
                </a:solidFill>
              </a:rPr>
              <a:t>%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50 %</a:t>
            </a:r>
            <a:endParaRPr lang="de-DE" sz="3200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70 </a:t>
            </a:r>
            <a:r>
              <a:rPr lang="de-DE" sz="3200" dirty="0" smtClean="0">
                <a:solidFill>
                  <a:schemeClr val="bg1"/>
                </a:solidFill>
              </a:rPr>
              <a:t>%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3085728"/>
            <a:ext cx="1741548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Wie </a:t>
            </a:r>
            <a:r>
              <a:rPr lang="de-DE" b="1" dirty="0">
                <a:solidFill>
                  <a:schemeClr val="bg1"/>
                </a:solidFill>
              </a:rPr>
              <a:t>viel </a:t>
            </a:r>
            <a:r>
              <a:rPr lang="de-DE" b="1" dirty="0" smtClean="0">
                <a:solidFill>
                  <a:schemeClr val="bg1"/>
                </a:solidFill>
              </a:rPr>
              <a:t>FB-Benutzerkonten </a:t>
            </a:r>
            <a:r>
              <a:rPr lang="de-DE" b="1" dirty="0">
                <a:solidFill>
                  <a:schemeClr val="bg1"/>
                </a:solidFill>
              </a:rPr>
              <a:t>wurden schon einmal gehackt?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600 000 </a:t>
            </a:r>
            <a:r>
              <a:rPr lang="de-DE" sz="3200" dirty="0" smtClean="0">
                <a:solidFill>
                  <a:schemeClr val="bg1"/>
                </a:solidFill>
              </a:rPr>
              <a:t>Konten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130 </a:t>
            </a:r>
            <a:r>
              <a:rPr lang="de-DE" sz="3200" dirty="0">
                <a:solidFill>
                  <a:schemeClr val="bg1"/>
                </a:solidFill>
              </a:rPr>
              <a:t>000 </a:t>
            </a:r>
            <a:r>
              <a:rPr lang="de-DE" sz="3200" dirty="0" smtClean="0">
                <a:solidFill>
                  <a:schemeClr val="bg1"/>
                </a:solidFill>
              </a:rPr>
              <a:t>Konten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160 </a:t>
            </a:r>
            <a:r>
              <a:rPr lang="de-DE" sz="3200" dirty="0">
                <a:solidFill>
                  <a:schemeClr val="bg1"/>
                </a:solidFill>
              </a:rPr>
              <a:t>000 </a:t>
            </a:r>
            <a:r>
              <a:rPr lang="de-DE" sz="3200" dirty="0" smtClean="0">
                <a:solidFill>
                  <a:schemeClr val="bg1"/>
                </a:solidFill>
              </a:rPr>
              <a:t>Konten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1866528"/>
            <a:ext cx="3463062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Was </a:t>
            </a:r>
            <a:r>
              <a:rPr lang="de-DE" b="1" dirty="0">
                <a:solidFill>
                  <a:schemeClr val="bg1"/>
                </a:solidFill>
              </a:rPr>
              <a:t>sind die </a:t>
            </a:r>
            <a:r>
              <a:rPr lang="de-DE" b="1" dirty="0" smtClean="0">
                <a:solidFill>
                  <a:schemeClr val="bg1"/>
                </a:solidFill>
              </a:rPr>
              <a:t>meist diskutierten </a:t>
            </a:r>
            <a:r>
              <a:rPr lang="de-DE" b="1" dirty="0">
                <a:solidFill>
                  <a:schemeClr val="bg1"/>
                </a:solidFill>
              </a:rPr>
              <a:t>Themen auf </a:t>
            </a:r>
            <a:r>
              <a:rPr lang="de-DE" b="1" dirty="0" smtClean="0">
                <a:solidFill>
                  <a:schemeClr val="bg1"/>
                </a:solidFill>
              </a:rPr>
              <a:t>FB?</a:t>
            </a:r>
            <a:endParaRPr lang="de-DE" b="1" dirty="0">
              <a:solidFill>
                <a:schemeClr val="bg1"/>
              </a:solidFill>
            </a:endParaRP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Erziehung, Schule und </a:t>
            </a:r>
            <a:r>
              <a:rPr lang="de-DE" sz="3200" dirty="0" smtClean="0">
                <a:solidFill>
                  <a:schemeClr val="bg1"/>
                </a:solidFill>
              </a:rPr>
              <a:t>Bildung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Politik </a:t>
            </a:r>
            <a:r>
              <a:rPr lang="de-DE" sz="3200" dirty="0">
                <a:solidFill>
                  <a:schemeClr val="bg1"/>
                </a:solidFill>
              </a:rPr>
              <a:t>und </a:t>
            </a:r>
            <a:r>
              <a:rPr lang="de-DE" sz="3200" dirty="0" smtClean="0">
                <a:solidFill>
                  <a:schemeClr val="bg1"/>
                </a:solidFill>
              </a:rPr>
              <a:t>Wirtschaft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Tratsch </a:t>
            </a:r>
            <a:r>
              <a:rPr lang="de-DE" sz="3200" dirty="0">
                <a:solidFill>
                  <a:schemeClr val="bg1"/>
                </a:solidFill>
              </a:rPr>
              <a:t>und </a:t>
            </a:r>
            <a:r>
              <a:rPr lang="de-DE" sz="3200" dirty="0" smtClean="0">
                <a:solidFill>
                  <a:schemeClr val="bg1"/>
                </a:solidFill>
              </a:rPr>
              <a:t>Klatsch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814228" y="1942728"/>
            <a:ext cx="5773996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568952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Mark </a:t>
            </a:r>
            <a:r>
              <a:rPr lang="de-DE" b="1" dirty="0" smtClean="0">
                <a:solidFill>
                  <a:schemeClr val="bg1"/>
                </a:solidFill>
              </a:rPr>
              <a:t>Zuckerberg setzt sich jedes Jahr neue Ziele. 2010: Mandarin lernen, 2011: nur selbst geschlachtete Tiere essen, 2013: jeden Tag eine neue Person treffen. Was </a:t>
            </a:r>
            <a:r>
              <a:rPr lang="de-DE" b="1" dirty="0">
                <a:solidFill>
                  <a:schemeClr val="bg1"/>
                </a:solidFill>
              </a:rPr>
              <a:t>war der Plan für 2014?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Jeden </a:t>
            </a:r>
            <a:r>
              <a:rPr lang="de-DE" sz="3200" dirty="0" smtClean="0">
                <a:solidFill>
                  <a:schemeClr val="bg1"/>
                </a:solidFill>
              </a:rPr>
              <a:t>2. </a:t>
            </a:r>
            <a:r>
              <a:rPr lang="de-DE" sz="3200" dirty="0">
                <a:solidFill>
                  <a:schemeClr val="bg1"/>
                </a:solidFill>
              </a:rPr>
              <a:t>Monat ein Benefizkonzert </a:t>
            </a:r>
            <a:r>
              <a:rPr lang="de-DE" sz="3200" dirty="0" smtClean="0">
                <a:solidFill>
                  <a:schemeClr val="bg1"/>
                </a:solidFill>
              </a:rPr>
              <a:t> </a:t>
            </a:r>
            <a:r>
              <a:rPr lang="de-DE" sz="3200" dirty="0" smtClean="0">
                <a:solidFill>
                  <a:schemeClr val="bg1"/>
                </a:solidFill>
              </a:rPr>
              <a:t>veranstalten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Jeden </a:t>
            </a:r>
            <a:r>
              <a:rPr lang="de-DE" sz="3200" dirty="0">
                <a:solidFill>
                  <a:schemeClr val="bg1"/>
                </a:solidFill>
              </a:rPr>
              <a:t>Tag ein wohlüberlegtes  </a:t>
            </a:r>
            <a:r>
              <a:rPr lang="de-DE" sz="3200" dirty="0" smtClean="0">
                <a:solidFill>
                  <a:schemeClr val="bg1"/>
                </a:solidFill>
              </a:rPr>
              <a:t>          Dankeschön  </a:t>
            </a:r>
            <a:r>
              <a:rPr lang="de-DE" sz="3200" dirty="0" smtClean="0">
                <a:solidFill>
                  <a:schemeClr val="bg1"/>
                </a:solidFill>
              </a:rPr>
              <a:t>verfassen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Kein </a:t>
            </a:r>
            <a:r>
              <a:rPr lang="de-DE" sz="3200" dirty="0">
                <a:solidFill>
                  <a:schemeClr val="bg1"/>
                </a:solidFill>
              </a:rPr>
              <a:t>Besuch von einem </a:t>
            </a:r>
            <a:r>
              <a:rPr lang="de-DE" sz="3200" dirty="0" smtClean="0">
                <a:solidFill>
                  <a:schemeClr val="bg1"/>
                </a:solidFill>
              </a:rPr>
              <a:t>                                 Fast-Food-Restaurant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814228" y="3933056"/>
            <a:ext cx="5738972" cy="1152128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dbackgroundpoint.com/wp-content/uploads/2014/01/08/1b2c857d37aec65ae1da2d4fa1dba89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3195" t="11186" b="1"/>
          <a:stretch/>
        </p:blipFill>
        <p:spPr bwMode="auto">
          <a:xfrm>
            <a:off x="0" y="0"/>
            <a:ext cx="9170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>
                <a:solidFill>
                  <a:schemeClr val="bg1"/>
                </a:solidFill>
              </a:rPr>
              <a:t>Wie </a:t>
            </a:r>
            <a:r>
              <a:rPr lang="de-DE" b="1" dirty="0">
                <a:solidFill>
                  <a:schemeClr val="bg1"/>
                </a:solidFill>
              </a:rPr>
              <a:t>viele Inhalte (Beiträge, Fotos, Videos etc.) werden pro Tag auf </a:t>
            </a:r>
            <a:r>
              <a:rPr lang="de-DE" b="1" dirty="0" smtClean="0">
                <a:solidFill>
                  <a:schemeClr val="bg1"/>
                </a:solidFill>
              </a:rPr>
              <a:t>FB </a:t>
            </a:r>
            <a:r>
              <a:rPr lang="de-DE" b="1" dirty="0">
                <a:solidFill>
                  <a:schemeClr val="bg1"/>
                </a:solidFill>
              </a:rPr>
              <a:t>gepostet?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>
                <a:solidFill>
                  <a:schemeClr val="bg1"/>
                </a:solidFill>
              </a:rPr>
              <a:t>2 </a:t>
            </a:r>
            <a:r>
              <a:rPr lang="de-DE" sz="3200" dirty="0" smtClean="0">
                <a:solidFill>
                  <a:schemeClr val="bg1"/>
                </a:solidFill>
              </a:rPr>
              <a:t>Milliarden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4 Milliarden</a:t>
            </a:r>
          </a:p>
          <a:p>
            <a:pPr marL="971550" lvl="1" indent="-514350">
              <a:buFont typeface="+mj-lt"/>
              <a:buAutoNum type="arabicParenR"/>
            </a:pPr>
            <a:r>
              <a:rPr lang="de-DE" sz="3200" dirty="0" smtClean="0">
                <a:solidFill>
                  <a:schemeClr val="bg1"/>
                </a:solidFill>
              </a:rPr>
              <a:t>6 </a:t>
            </a:r>
            <a:r>
              <a:rPr lang="de-DE" sz="3200" dirty="0" smtClean="0">
                <a:solidFill>
                  <a:schemeClr val="bg1"/>
                </a:solidFill>
              </a:rPr>
              <a:t>Milliarden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814228" y="2476128"/>
            <a:ext cx="3037692" cy="648072"/>
          </a:xfrm>
          <a:prstGeom prst="roundRect">
            <a:avLst/>
          </a:prstGeom>
          <a:noFill/>
          <a:ln w="63500" cmpd="sng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40620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410</Words>
  <Application>Microsoft Macintosh PowerPoint</Application>
  <PresentationFormat>Bildschirmpräsentation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Larissa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JKB Treptow</dc:creator>
  <cp:lastModifiedBy>Dirk</cp:lastModifiedBy>
  <cp:revision>34</cp:revision>
  <dcterms:created xsi:type="dcterms:W3CDTF">2014-08-18T21:10:54Z</dcterms:created>
  <dcterms:modified xsi:type="dcterms:W3CDTF">2014-08-18T21:24:33Z</dcterms:modified>
</cp:coreProperties>
</file>