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60" r:id="rId5"/>
    <p:sldId id="290" r:id="rId6"/>
    <p:sldId id="270" r:id="rId7"/>
    <p:sldId id="271" r:id="rId8"/>
    <p:sldId id="283" r:id="rId9"/>
    <p:sldId id="265" r:id="rId10"/>
    <p:sldId id="273" r:id="rId11"/>
    <p:sldId id="274" r:id="rId12"/>
    <p:sldId id="272" r:id="rId13"/>
    <p:sldId id="269" r:id="rId14"/>
    <p:sldId id="259" r:id="rId15"/>
    <p:sldId id="293" r:id="rId16"/>
    <p:sldId id="275" r:id="rId17"/>
    <p:sldId id="285" r:id="rId18"/>
    <p:sldId id="29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03" autoAdjust="0"/>
    <p:restoredTop sz="94660"/>
  </p:normalViewPr>
  <p:slideViewPr>
    <p:cSldViewPr snapToGrid="0">
      <p:cViewPr varScale="1">
        <p:scale>
          <a:sx n="31" d="100"/>
          <a:sy n="31" d="100"/>
        </p:scale>
        <p:origin x="53" y="1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93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09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nkel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1689-5900-4727-9C2E-75ECCDF8A5F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953D-55BD-4741-AA41-AB2E95CE332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8965183" y="3185912"/>
            <a:ext cx="2845817" cy="3170438"/>
          </a:xfrm>
          <a:custGeom>
            <a:avLst/>
            <a:gdLst>
              <a:gd name="connsiteX0" fmla="*/ 0 w 2930525"/>
              <a:gd name="connsiteY0" fmla="*/ 0 h 3170238"/>
              <a:gd name="connsiteX1" fmla="*/ 2930525 w 2930525"/>
              <a:gd name="connsiteY1" fmla="*/ 0 h 3170238"/>
              <a:gd name="connsiteX2" fmla="*/ 2930525 w 2930525"/>
              <a:gd name="connsiteY2" fmla="*/ 3170238 h 3170238"/>
              <a:gd name="connsiteX3" fmla="*/ 0 w 2930525"/>
              <a:gd name="connsiteY3" fmla="*/ 3170238 h 3170238"/>
              <a:gd name="connsiteX4" fmla="*/ 0 w 2930525"/>
              <a:gd name="connsiteY4" fmla="*/ 0 h 3170238"/>
              <a:gd name="connsiteX0" fmla="*/ 128727 w 2930525"/>
              <a:gd name="connsiteY0" fmla="*/ 688020 h 3170238"/>
              <a:gd name="connsiteX1" fmla="*/ 2930525 w 2930525"/>
              <a:gd name="connsiteY1" fmla="*/ 0 h 3170238"/>
              <a:gd name="connsiteX2" fmla="*/ 2930525 w 2930525"/>
              <a:gd name="connsiteY2" fmla="*/ 3170238 h 3170238"/>
              <a:gd name="connsiteX3" fmla="*/ 0 w 2930525"/>
              <a:gd name="connsiteY3" fmla="*/ 3170238 h 3170238"/>
              <a:gd name="connsiteX4" fmla="*/ 128727 w 2930525"/>
              <a:gd name="connsiteY4" fmla="*/ 688020 h 3170238"/>
              <a:gd name="connsiteX0" fmla="*/ 128727 w 2930525"/>
              <a:gd name="connsiteY0" fmla="*/ 710214 h 3192432"/>
              <a:gd name="connsiteX1" fmla="*/ 1563364 w 2930525"/>
              <a:gd name="connsiteY1" fmla="*/ 0 h 3192432"/>
              <a:gd name="connsiteX2" fmla="*/ 2930525 w 2930525"/>
              <a:gd name="connsiteY2" fmla="*/ 3192432 h 3192432"/>
              <a:gd name="connsiteX3" fmla="*/ 0 w 2930525"/>
              <a:gd name="connsiteY3" fmla="*/ 3192432 h 3192432"/>
              <a:gd name="connsiteX4" fmla="*/ 128727 w 2930525"/>
              <a:gd name="connsiteY4" fmla="*/ 710214 h 3192432"/>
              <a:gd name="connsiteX0" fmla="*/ 128727 w 2930525"/>
              <a:gd name="connsiteY0" fmla="*/ 710214 h 3192432"/>
              <a:gd name="connsiteX1" fmla="*/ 1563364 w 2930525"/>
              <a:gd name="connsiteY1" fmla="*/ 0 h 3192432"/>
              <a:gd name="connsiteX2" fmla="*/ 2290963 w 2930525"/>
              <a:gd name="connsiteY2" fmla="*/ 1701183 h 3192432"/>
              <a:gd name="connsiteX3" fmla="*/ 2930525 w 2930525"/>
              <a:gd name="connsiteY3" fmla="*/ 3192432 h 3192432"/>
              <a:gd name="connsiteX4" fmla="*/ 0 w 2930525"/>
              <a:gd name="connsiteY4" fmla="*/ 3192432 h 3192432"/>
              <a:gd name="connsiteX5" fmla="*/ 128727 w 2930525"/>
              <a:gd name="connsiteY5" fmla="*/ 710214 h 3192432"/>
              <a:gd name="connsiteX0" fmla="*/ 128727 w 2930525"/>
              <a:gd name="connsiteY0" fmla="*/ 710214 h 3192432"/>
              <a:gd name="connsiteX1" fmla="*/ 1563364 w 2930525"/>
              <a:gd name="connsiteY1" fmla="*/ 0 h 3192432"/>
              <a:gd name="connsiteX2" fmla="*/ 2899083 w 2930525"/>
              <a:gd name="connsiteY2" fmla="*/ 866682 h 3192432"/>
              <a:gd name="connsiteX3" fmla="*/ 2930525 w 2930525"/>
              <a:gd name="connsiteY3" fmla="*/ 3192432 h 3192432"/>
              <a:gd name="connsiteX4" fmla="*/ 0 w 2930525"/>
              <a:gd name="connsiteY4" fmla="*/ 3192432 h 3192432"/>
              <a:gd name="connsiteX5" fmla="*/ 128727 w 2930525"/>
              <a:gd name="connsiteY5" fmla="*/ 710214 h 3192432"/>
              <a:gd name="connsiteX0" fmla="*/ 128727 w 2899083"/>
              <a:gd name="connsiteY0" fmla="*/ 710214 h 3192432"/>
              <a:gd name="connsiteX1" fmla="*/ 1563364 w 2899083"/>
              <a:gd name="connsiteY1" fmla="*/ 0 h 3192432"/>
              <a:gd name="connsiteX2" fmla="*/ 2899083 w 2899083"/>
              <a:gd name="connsiteY2" fmla="*/ 866682 h 3192432"/>
              <a:gd name="connsiteX3" fmla="*/ 2819554 w 2899083"/>
              <a:gd name="connsiteY3" fmla="*/ 2464463 h 3192432"/>
              <a:gd name="connsiteX4" fmla="*/ 0 w 2899083"/>
              <a:gd name="connsiteY4" fmla="*/ 3192432 h 3192432"/>
              <a:gd name="connsiteX5" fmla="*/ 128727 w 2899083"/>
              <a:gd name="connsiteY5" fmla="*/ 710214 h 3192432"/>
              <a:gd name="connsiteX0" fmla="*/ 128727 w 2899083"/>
              <a:gd name="connsiteY0" fmla="*/ 710214 h 3192432"/>
              <a:gd name="connsiteX1" fmla="*/ 1563364 w 2899083"/>
              <a:gd name="connsiteY1" fmla="*/ 0 h 3192432"/>
              <a:gd name="connsiteX2" fmla="*/ 2899083 w 2899083"/>
              <a:gd name="connsiteY2" fmla="*/ 866682 h 3192432"/>
              <a:gd name="connsiteX3" fmla="*/ 2819554 w 2899083"/>
              <a:gd name="connsiteY3" fmla="*/ 2464463 h 3192432"/>
              <a:gd name="connsiteX4" fmla="*/ 1420951 w 2899083"/>
              <a:gd name="connsiteY4" fmla="*/ 2819770 h 3192432"/>
              <a:gd name="connsiteX5" fmla="*/ 0 w 2899083"/>
              <a:gd name="connsiteY5" fmla="*/ 3192432 h 3192432"/>
              <a:gd name="connsiteX6" fmla="*/ 128727 w 2899083"/>
              <a:gd name="connsiteY6" fmla="*/ 710214 h 3192432"/>
              <a:gd name="connsiteX0" fmla="*/ 128727 w 2899083"/>
              <a:gd name="connsiteY0" fmla="*/ 710214 h 3192432"/>
              <a:gd name="connsiteX1" fmla="*/ 1563364 w 2899083"/>
              <a:gd name="connsiteY1" fmla="*/ 0 h 3192432"/>
              <a:gd name="connsiteX2" fmla="*/ 2899083 w 2899083"/>
              <a:gd name="connsiteY2" fmla="*/ 866682 h 3192432"/>
              <a:gd name="connsiteX3" fmla="*/ 2819554 w 2899083"/>
              <a:gd name="connsiteY3" fmla="*/ 2464463 h 3192432"/>
              <a:gd name="connsiteX4" fmla="*/ 1385440 w 2899083"/>
              <a:gd name="connsiteY4" fmla="*/ 3170438 h 3192432"/>
              <a:gd name="connsiteX5" fmla="*/ 0 w 2899083"/>
              <a:gd name="connsiteY5" fmla="*/ 3192432 h 3192432"/>
              <a:gd name="connsiteX6" fmla="*/ 128727 w 2899083"/>
              <a:gd name="connsiteY6" fmla="*/ 710214 h 3192432"/>
              <a:gd name="connsiteX0" fmla="*/ 75461 w 2845817"/>
              <a:gd name="connsiteY0" fmla="*/ 710214 h 3170438"/>
              <a:gd name="connsiteX1" fmla="*/ 1510098 w 2845817"/>
              <a:gd name="connsiteY1" fmla="*/ 0 h 3170438"/>
              <a:gd name="connsiteX2" fmla="*/ 2845817 w 2845817"/>
              <a:gd name="connsiteY2" fmla="*/ 866682 h 3170438"/>
              <a:gd name="connsiteX3" fmla="*/ 2766288 w 2845817"/>
              <a:gd name="connsiteY3" fmla="*/ 2464463 h 3170438"/>
              <a:gd name="connsiteX4" fmla="*/ 1332174 w 2845817"/>
              <a:gd name="connsiteY4" fmla="*/ 3170438 h 3170438"/>
              <a:gd name="connsiteX5" fmla="*/ 0 w 2845817"/>
              <a:gd name="connsiteY5" fmla="*/ 2317982 h 3170438"/>
              <a:gd name="connsiteX6" fmla="*/ 75461 w 2845817"/>
              <a:gd name="connsiteY6" fmla="*/ 710214 h 317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5817" h="3170438">
                <a:moveTo>
                  <a:pt x="75461" y="710214"/>
                </a:moveTo>
                <a:lnTo>
                  <a:pt x="1510098" y="0"/>
                </a:lnTo>
                <a:lnTo>
                  <a:pt x="2845817" y="866682"/>
                </a:lnTo>
                <a:lnTo>
                  <a:pt x="2766288" y="2464463"/>
                </a:lnTo>
                <a:lnTo>
                  <a:pt x="1332174" y="3170438"/>
                </a:lnTo>
                <a:lnTo>
                  <a:pt x="0" y="2317982"/>
                </a:lnTo>
                <a:lnTo>
                  <a:pt x="75461" y="7102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Autorenbild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527639"/>
            <a:ext cx="8126983" cy="5245364"/>
          </a:xfrm>
        </p:spPr>
        <p:txBody>
          <a:bodyPr>
            <a:noAutofit/>
          </a:bodyPr>
          <a:lstStyle>
            <a:lvl1pPr algn="l">
              <a:defRPr sz="7200" baseline="0"/>
            </a:lvl1pPr>
          </a:lstStyle>
          <a:p>
            <a:r>
              <a:rPr lang="de-DE" dirty="0" smtClean="0"/>
              <a:t>„Warme Worte, die direkt ins Herz gehen…“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39578" y="5486851"/>
            <a:ext cx="4712790" cy="600052"/>
          </a:xfrm>
        </p:spPr>
        <p:txBody>
          <a:bodyPr anchor="b" anchorCtr="0"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de-DE" dirty="0" smtClean="0"/>
              <a:t>- Urheber des Zitats</a:t>
            </a:r>
            <a:endParaRPr lang="de-DE" dirty="0"/>
          </a:p>
        </p:txBody>
      </p:sp>
      <p:sp>
        <p:nvSpPr>
          <p:cNvPr id="12" name="Sechseck 11"/>
          <p:cNvSpPr/>
          <p:nvPr userDrawn="1"/>
        </p:nvSpPr>
        <p:spPr>
          <a:xfrm rot="21218702">
            <a:off x="7960007" y="4952488"/>
            <a:ext cx="1935784" cy="1668779"/>
          </a:xfrm>
          <a:prstGeom prst="hexagon">
            <a:avLst>
              <a:gd name="adj" fmla="val 29075"/>
              <a:gd name="vf" fmla="val 11547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173009"/>
      </p:ext>
    </p:extLst>
  </p:cSld>
  <p:clrMapOvr>
    <a:masterClrMapping/>
  </p:clrMapOvr>
  <p:transition spd="slow" advClick="0" advTm="6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09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23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0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50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6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43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27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5E47-E63B-4328-9BF5-82EECBF542BF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979B-EE38-4AD9-AE53-91D16F9347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71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0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0926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500" dirty="0" smtClean="0">
                <a:latin typeface="BadaBoom BB" panose="020B0603050302020204" pitchFamily="34" charset="0"/>
              </a:rPr>
              <a:t>Lachen verboten</a:t>
            </a:r>
            <a:endParaRPr lang="de-DE" sz="65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Eklig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BadaBoom BB" panose="020B0603050302020204" pitchFamily="34" charset="0"/>
              </a:rPr>
              <a:t>Kartenhaus</a:t>
            </a:r>
            <a:endParaRPr lang="de-DE" sz="8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Kreativ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440474"/>
            <a:ext cx="790046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latin typeface="BadaBoom BB" panose="020B0603050302020204" pitchFamily="34" charset="0"/>
              </a:rPr>
              <a:t>Wahrheit o.</a:t>
            </a:r>
            <a:br>
              <a:rPr lang="de-DE" sz="6000" dirty="0" smtClean="0">
                <a:latin typeface="BadaBoom BB" panose="020B0603050302020204" pitchFamily="34" charset="0"/>
              </a:rPr>
            </a:br>
            <a:r>
              <a:rPr lang="de-DE" sz="6000" dirty="0" smtClean="0">
                <a:latin typeface="BadaBoom BB" panose="020B0603050302020204" pitchFamily="34" charset="0"/>
              </a:rPr>
              <a:t>Pflicht</a:t>
            </a:r>
            <a:endParaRPr lang="de-DE" sz="6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Quiz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Tischklettern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Spiel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BadaBoom BB" panose="020B0603050302020204" pitchFamily="34" charset="0"/>
              </a:rPr>
              <a:t>Candy-Andy</a:t>
            </a:r>
            <a:endParaRPr lang="de-DE" sz="8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Glaubensleben</a:t>
            </a:r>
            <a:endParaRPr lang="de-DE" sz="7000" dirty="0">
              <a:latin typeface="BadaBoom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92348"/>
            <a:ext cx="790046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latin typeface="BadaBoom BB" panose="020B0603050302020204" pitchFamily="34" charset="0"/>
              </a:rPr>
              <a:t>Blinder-</a:t>
            </a:r>
            <a:br>
              <a:rPr lang="de-DE" sz="6000" dirty="0" smtClean="0">
                <a:latin typeface="BadaBoom BB" panose="020B0603050302020204" pitchFamily="34" charset="0"/>
              </a:rPr>
            </a:br>
            <a:r>
              <a:rPr lang="de-DE" sz="6000" dirty="0" smtClean="0">
                <a:latin typeface="BadaBoom BB" panose="020B0603050302020204" pitchFamily="34" charset="0"/>
              </a:rPr>
              <a:t>Mohrenkopf</a:t>
            </a:r>
            <a:endParaRPr lang="de-DE" sz="6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Eklig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BadaBoom BB" panose="020B0603050302020204" pitchFamily="34" charset="0"/>
              </a:rPr>
              <a:t>Din-A-4</a:t>
            </a:r>
            <a:endParaRPr lang="de-DE" sz="8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Kreativ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2384" y="-2193992"/>
            <a:ext cx="17668874" cy="1068705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688157" y="5266855"/>
            <a:ext cx="13678293" cy="1971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>
                <a:latin typeface="BadaBoom BB" panose="020B0603050302020204" pitchFamily="34" charset="0"/>
              </a:rPr>
              <a:t>CANDY-ANDY</a:t>
            </a:r>
            <a:endParaRPr lang="de-DE" b="1" dirty="0">
              <a:latin typeface="BadaBoom BB" panose="020B06030503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2528515" y="5067092"/>
            <a:ext cx="800219" cy="23898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4000" b="1" dirty="0" smtClean="0">
                <a:latin typeface="BadaBoom BB" panose="020B0603050302020204" pitchFamily="34" charset="0"/>
              </a:rPr>
              <a:t>CANDY-ANDY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8076569" y="4779813"/>
            <a:ext cx="1415772" cy="23898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4000" b="1" dirty="0" smtClean="0">
                <a:latin typeface="BadaBoom BB" panose="020B0603050302020204" pitchFamily="34" charset="0"/>
              </a:rPr>
              <a:t>Bingo-</a:t>
            </a:r>
          </a:p>
          <a:p>
            <a:r>
              <a:rPr lang="de-DE" sz="4000" b="1" dirty="0" smtClean="0">
                <a:latin typeface="BadaBoom BB" panose="020B0603050302020204" pitchFamily="34" charset="0"/>
              </a:rPr>
              <a:t>Ingo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85" t="25494" r="8300" b="9202"/>
          <a:stretch/>
        </p:blipFill>
        <p:spPr>
          <a:xfrm>
            <a:off x="5491257" y="5091485"/>
            <a:ext cx="1994000" cy="1766515"/>
          </a:xfrm>
          <a:prstGeom prst="hexagon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68" b="25905"/>
          <a:stretch/>
        </p:blipFill>
        <p:spPr>
          <a:xfrm>
            <a:off x="4001319" y="4698962"/>
            <a:ext cx="1939440" cy="1735684"/>
          </a:xfrm>
          <a:prstGeom prst="hexagon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0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2384" y="-2193992"/>
            <a:ext cx="17668874" cy="1068705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688157" y="5266855"/>
            <a:ext cx="13678293" cy="1971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>
                <a:latin typeface="BadaBoom BB" panose="020B0603050302020204" pitchFamily="34" charset="0"/>
              </a:rPr>
              <a:t>CANDY-ANDY</a:t>
            </a:r>
            <a:endParaRPr lang="de-DE" b="1" dirty="0">
              <a:latin typeface="BadaBoom BB" panose="020B06030503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2528515" y="5067092"/>
            <a:ext cx="800219" cy="23898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4000" b="1" dirty="0" smtClean="0">
                <a:latin typeface="BadaBoom BB" panose="020B0603050302020204" pitchFamily="34" charset="0"/>
              </a:rPr>
              <a:t>CANDY-ANDY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8076569" y="4779813"/>
            <a:ext cx="1415772" cy="23898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4000" b="1" dirty="0" smtClean="0">
                <a:latin typeface="BadaBoom BB" panose="020B0603050302020204" pitchFamily="34" charset="0"/>
              </a:rPr>
              <a:t>Bingo-</a:t>
            </a:r>
          </a:p>
          <a:p>
            <a:r>
              <a:rPr lang="de-DE" sz="4000" b="1" dirty="0" smtClean="0">
                <a:latin typeface="BadaBoom BB" panose="020B0603050302020204" pitchFamily="34" charset="0"/>
              </a:rPr>
              <a:t>Ingo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585" t="25494" r="8300" b="9202"/>
          <a:stretch/>
        </p:blipFill>
        <p:spPr>
          <a:xfrm>
            <a:off x="5491257" y="5091485"/>
            <a:ext cx="1994000" cy="1766515"/>
          </a:xfrm>
          <a:prstGeom prst="hexagon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68" b="25905"/>
          <a:stretch/>
        </p:blipFill>
        <p:spPr>
          <a:xfrm>
            <a:off x="4001319" y="4698962"/>
            <a:ext cx="1939440" cy="1735684"/>
          </a:xfrm>
          <a:prstGeom prst="hexagon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67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32903" y="1842332"/>
            <a:ext cx="5057193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e-DE" sz="5400" dirty="0" smtClean="0">
                <a:latin typeface="BadaBoom BB" panose="020B0603050302020204" pitchFamily="34" charset="0"/>
              </a:rPr>
              <a:t>Bingo-</a:t>
            </a:r>
          </a:p>
          <a:p>
            <a:r>
              <a:rPr lang="de-DE" sz="5400" dirty="0" smtClean="0">
                <a:latin typeface="BadaBoom BB" panose="020B0603050302020204" pitchFamily="34" charset="0"/>
              </a:rPr>
              <a:t>Zettel</a:t>
            </a:r>
            <a:endParaRPr lang="de-DE" sz="5400" dirty="0">
              <a:latin typeface="BadaBoom BB" panose="020B06030503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11388"/>
              </p:ext>
            </p:extLst>
          </p:nvPr>
        </p:nvGraphicFramePr>
        <p:xfrm>
          <a:off x="1200863" y="1112505"/>
          <a:ext cx="4313575" cy="471802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62525">
                  <a:extLst>
                    <a:ext uri="{9D8B030D-6E8A-4147-A177-3AD203B41FA5}">
                      <a16:colId xmlns:a16="http://schemas.microsoft.com/office/drawing/2014/main" val="3235762732"/>
                    </a:ext>
                  </a:extLst>
                </a:gridCol>
                <a:gridCol w="862525">
                  <a:extLst>
                    <a:ext uri="{9D8B030D-6E8A-4147-A177-3AD203B41FA5}">
                      <a16:colId xmlns:a16="http://schemas.microsoft.com/office/drawing/2014/main" val="2954493075"/>
                    </a:ext>
                  </a:extLst>
                </a:gridCol>
                <a:gridCol w="862525">
                  <a:extLst>
                    <a:ext uri="{9D8B030D-6E8A-4147-A177-3AD203B41FA5}">
                      <a16:colId xmlns:a16="http://schemas.microsoft.com/office/drawing/2014/main" val="3758968496"/>
                    </a:ext>
                  </a:extLst>
                </a:gridCol>
                <a:gridCol w="863000">
                  <a:extLst>
                    <a:ext uri="{9D8B030D-6E8A-4147-A177-3AD203B41FA5}">
                      <a16:colId xmlns:a16="http://schemas.microsoft.com/office/drawing/2014/main" val="894698638"/>
                    </a:ext>
                  </a:extLst>
                </a:gridCol>
                <a:gridCol w="863000">
                  <a:extLst>
                    <a:ext uri="{9D8B030D-6E8A-4147-A177-3AD203B41FA5}">
                      <a16:colId xmlns:a16="http://schemas.microsoft.com/office/drawing/2014/main" val="824800553"/>
                    </a:ext>
                  </a:extLst>
                </a:gridCol>
              </a:tblGrid>
              <a:tr h="699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</a:t>
                      </a:r>
                      <a:endParaRPr lang="de-DE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</a:t>
                      </a:r>
                      <a:endParaRPr lang="de-DE" sz="800" dirty="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O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extLst>
                  <a:ext uri="{0D108BD9-81ED-4DB2-BD59-A6C34878D82A}">
                    <a16:rowId xmlns:a16="http://schemas.microsoft.com/office/drawing/2014/main" val="33721528"/>
                  </a:ext>
                </a:extLst>
              </a:tr>
              <a:tr h="80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extLst>
                  <a:ext uri="{0D108BD9-81ED-4DB2-BD59-A6C34878D82A}">
                    <a16:rowId xmlns:a16="http://schemas.microsoft.com/office/drawing/2014/main" val="3486755081"/>
                  </a:ext>
                </a:extLst>
              </a:tr>
              <a:tr h="80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extLst>
                  <a:ext uri="{0D108BD9-81ED-4DB2-BD59-A6C34878D82A}">
                    <a16:rowId xmlns:a16="http://schemas.microsoft.com/office/drawing/2014/main" val="1439790812"/>
                  </a:ext>
                </a:extLst>
              </a:tr>
              <a:tr h="80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extLst>
                  <a:ext uri="{0D108BD9-81ED-4DB2-BD59-A6C34878D82A}">
                    <a16:rowId xmlns:a16="http://schemas.microsoft.com/office/drawing/2014/main" val="1587634862"/>
                  </a:ext>
                </a:extLst>
              </a:tr>
              <a:tr h="80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extLst>
                  <a:ext uri="{0D108BD9-81ED-4DB2-BD59-A6C34878D82A}">
                    <a16:rowId xmlns:a16="http://schemas.microsoft.com/office/drawing/2014/main" val="1934112168"/>
                  </a:ext>
                </a:extLst>
              </a:tr>
              <a:tr h="80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Montserrat Light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20" marR="46920" marT="0" marB="0"/>
                </a:tc>
                <a:extLst>
                  <a:ext uri="{0D108BD9-81ED-4DB2-BD59-A6C34878D82A}">
                    <a16:rowId xmlns:a16="http://schemas.microsoft.com/office/drawing/2014/main" val="2091121747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5632903" y="3764349"/>
            <a:ext cx="43667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Goldney" pitchFamily="2" charset="0"/>
              </a:rPr>
              <a:t>Zettel &amp; Stift </a:t>
            </a:r>
          </a:p>
          <a:p>
            <a:r>
              <a:rPr lang="de-DE" sz="3500" dirty="0" smtClean="0">
                <a:latin typeface="Goldney" pitchFamily="2" charset="0"/>
              </a:rPr>
              <a:t>o. ausfüllbare </a:t>
            </a:r>
          </a:p>
          <a:p>
            <a:r>
              <a:rPr lang="de-DE" sz="3500" dirty="0" smtClean="0">
                <a:latin typeface="Goldney" pitchFamily="2" charset="0"/>
              </a:rPr>
              <a:t>PDF</a:t>
            </a:r>
            <a:endParaRPr lang="de-DE" sz="3500" dirty="0">
              <a:latin typeface="Gold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5660" y="163902"/>
            <a:ext cx="11723298" cy="651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351" y="-107702"/>
            <a:ext cx="3820173" cy="2143536"/>
          </a:xfrm>
          <a:prstGeom prst="rect">
            <a:avLst/>
          </a:prstGeom>
        </p:spPr>
      </p:pic>
      <p:sp>
        <p:nvSpPr>
          <p:cNvPr id="7" name="Titel 5"/>
          <p:cNvSpPr txBox="1">
            <a:spLocks/>
          </p:cNvSpPr>
          <p:nvPr/>
        </p:nvSpPr>
        <p:spPr>
          <a:xfrm>
            <a:off x="11086241" y="1630390"/>
            <a:ext cx="830198" cy="4888719"/>
          </a:xfrm>
          <a:prstGeom prst="rect">
            <a:avLst/>
          </a:prstGeom>
          <a:noFill/>
        </p:spPr>
        <p:txBody>
          <a:bodyPr vert="vert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700" b="1" dirty="0" smtClean="0"/>
              <a:t>Die 50 möglichen Begriffe</a:t>
            </a:r>
            <a:endParaRPr lang="de-DE" sz="3700" b="1" dirty="0"/>
          </a:p>
        </p:txBody>
      </p:sp>
      <p:sp>
        <p:nvSpPr>
          <p:cNvPr id="8" name="Rechteck 7"/>
          <p:cNvSpPr/>
          <p:nvPr/>
        </p:nvSpPr>
        <p:spPr>
          <a:xfrm>
            <a:off x="4411579" y="999183"/>
            <a:ext cx="28419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 smtClean="0"/>
              <a:t>Hokuspokus</a:t>
            </a:r>
          </a:p>
          <a:p>
            <a:pPr lvl="0"/>
            <a:r>
              <a:rPr lang="de-DE" dirty="0"/>
              <a:t>Kaffeeklatsch</a:t>
            </a:r>
          </a:p>
          <a:p>
            <a:pPr lvl="0"/>
            <a:r>
              <a:rPr lang="de-DE" dirty="0"/>
              <a:t>Kaulquappe</a:t>
            </a:r>
          </a:p>
          <a:p>
            <a:pPr lvl="0"/>
            <a:r>
              <a:rPr lang="de-DE" dirty="0"/>
              <a:t>Kraftfahrzeug-Haftpflichtversicherung     </a:t>
            </a:r>
          </a:p>
          <a:p>
            <a:pPr lvl="0"/>
            <a:r>
              <a:rPr lang="de-DE" dirty="0" err="1"/>
              <a:t>Lulatsch</a:t>
            </a:r>
            <a:endParaRPr lang="de-DE" dirty="0"/>
          </a:p>
          <a:p>
            <a:pPr lvl="0"/>
            <a:r>
              <a:rPr lang="de-DE" dirty="0"/>
              <a:t>mucksmäuschenstill</a:t>
            </a:r>
          </a:p>
          <a:p>
            <a:pPr lvl="0"/>
            <a:r>
              <a:rPr lang="de-DE" dirty="0"/>
              <a:t>Nasenfahrrad</a:t>
            </a:r>
          </a:p>
          <a:p>
            <a:pPr lvl="0"/>
            <a:r>
              <a:rPr lang="de-DE" dirty="0"/>
              <a:t>Neuralgisch</a:t>
            </a:r>
          </a:p>
          <a:p>
            <a:pPr lvl="0"/>
            <a:r>
              <a:rPr lang="de-DE" dirty="0" err="1"/>
              <a:t>Nicer</a:t>
            </a:r>
            <a:r>
              <a:rPr lang="de-DE" dirty="0"/>
              <a:t> </a:t>
            </a:r>
            <a:r>
              <a:rPr lang="de-DE" dirty="0" err="1"/>
              <a:t>dicer</a:t>
            </a:r>
            <a:endParaRPr lang="de-DE" dirty="0"/>
          </a:p>
          <a:p>
            <a:pPr lvl="0"/>
            <a:r>
              <a:rPr lang="de-DE" dirty="0" err="1"/>
              <a:t>Pupskissen</a:t>
            </a:r>
            <a:endParaRPr lang="de-DE" dirty="0"/>
          </a:p>
          <a:p>
            <a:pPr lvl="0"/>
            <a:r>
              <a:rPr lang="de-DE" dirty="0"/>
              <a:t>Purzelbaum</a:t>
            </a:r>
          </a:p>
          <a:p>
            <a:pPr lvl="0"/>
            <a:r>
              <a:rPr lang="de-DE" dirty="0"/>
              <a:t>Pustekuchen</a:t>
            </a:r>
          </a:p>
          <a:p>
            <a:pPr lvl="0"/>
            <a:r>
              <a:rPr lang="de-DE" dirty="0"/>
              <a:t>Quadratlatschen</a:t>
            </a:r>
          </a:p>
          <a:p>
            <a:pPr lvl="0"/>
            <a:r>
              <a:rPr lang="de-DE" dirty="0"/>
              <a:t>Quatschkopf</a:t>
            </a:r>
          </a:p>
          <a:p>
            <a:pPr lvl="0"/>
            <a:r>
              <a:rPr lang="de-DE" dirty="0" smtClean="0"/>
              <a:t>Quietschfidel</a:t>
            </a:r>
          </a:p>
          <a:p>
            <a:pPr lvl="0"/>
            <a:r>
              <a:rPr lang="de-DE" dirty="0" smtClean="0"/>
              <a:t>Ratzefummel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4053" y="999183"/>
            <a:ext cx="40075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/>
              <a:t>Anhängsel</a:t>
            </a:r>
          </a:p>
          <a:p>
            <a:pPr lvl="0"/>
            <a:r>
              <a:rPr lang="de-DE" dirty="0"/>
              <a:t>Arbeiterunfallversicherungsgesetz</a:t>
            </a:r>
          </a:p>
          <a:p>
            <a:pPr lvl="0"/>
            <a:r>
              <a:rPr lang="de-DE" dirty="0"/>
              <a:t>Aufmerksamkeitsdefizit</a:t>
            </a:r>
          </a:p>
          <a:p>
            <a:pPr lvl="0"/>
            <a:r>
              <a:rPr lang="de-DE" dirty="0" err="1"/>
              <a:t>Bartputzer</a:t>
            </a:r>
            <a:endParaRPr lang="de-DE" dirty="0"/>
          </a:p>
          <a:p>
            <a:pPr lvl="0"/>
            <a:r>
              <a:rPr lang="de-DE" dirty="0"/>
              <a:t>Bildungsfrei</a:t>
            </a:r>
          </a:p>
          <a:p>
            <a:pPr lvl="0"/>
            <a:r>
              <a:rPr lang="de-DE" dirty="0"/>
              <a:t>Bimbam</a:t>
            </a:r>
          </a:p>
          <a:p>
            <a:pPr lvl="0"/>
            <a:r>
              <a:rPr lang="de-DE" dirty="0"/>
              <a:t>Blubberwasser</a:t>
            </a:r>
          </a:p>
          <a:p>
            <a:pPr lvl="0"/>
            <a:r>
              <a:rPr lang="de-DE" dirty="0"/>
              <a:t>Bundesausbildungsförderungsprogramm</a:t>
            </a:r>
          </a:p>
          <a:p>
            <a:pPr lvl="0"/>
            <a:r>
              <a:rPr lang="de-DE" dirty="0"/>
              <a:t>Buttermilch</a:t>
            </a:r>
          </a:p>
          <a:p>
            <a:pPr lvl="0"/>
            <a:r>
              <a:rPr lang="de-DE" dirty="0"/>
              <a:t>Desinfektionsmittel</a:t>
            </a:r>
          </a:p>
          <a:p>
            <a:pPr lvl="0"/>
            <a:r>
              <a:rPr lang="de-DE" dirty="0"/>
              <a:t>Donau-Dampfschifffahrtsgesellschaft</a:t>
            </a:r>
          </a:p>
          <a:p>
            <a:pPr lvl="0"/>
            <a:r>
              <a:rPr lang="de-DE" dirty="0"/>
              <a:t>Donnerhagel</a:t>
            </a:r>
          </a:p>
          <a:p>
            <a:pPr lvl="0"/>
            <a:r>
              <a:rPr lang="de-DE" dirty="0"/>
              <a:t>Fallschirmsprung</a:t>
            </a:r>
          </a:p>
          <a:p>
            <a:pPr lvl="0"/>
            <a:r>
              <a:rPr lang="de-DE" dirty="0"/>
              <a:t>Finanzdienstleistungsunternehmen</a:t>
            </a:r>
          </a:p>
          <a:p>
            <a:pPr lvl="0"/>
            <a:r>
              <a:rPr lang="de-DE" dirty="0"/>
              <a:t>Finanzmarktstabilisierung</a:t>
            </a:r>
          </a:p>
          <a:p>
            <a:pPr lvl="0"/>
            <a:r>
              <a:rPr lang="de-DE" dirty="0"/>
              <a:t>Großraumbürogeflüster</a:t>
            </a:r>
          </a:p>
          <a:p>
            <a:pPr lvl="0"/>
            <a:r>
              <a:rPr lang="de-DE" dirty="0" smtClean="0"/>
              <a:t>Großraumbürogeflüster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461849" y="999183"/>
            <a:ext cx="42635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 smtClean="0"/>
              <a:t>Schmackes</a:t>
            </a:r>
          </a:p>
          <a:p>
            <a:pPr lvl="0"/>
            <a:r>
              <a:rPr lang="de-DE" dirty="0"/>
              <a:t>schnabulieren</a:t>
            </a:r>
          </a:p>
          <a:p>
            <a:pPr lvl="0"/>
            <a:r>
              <a:rPr lang="de-DE" dirty="0"/>
              <a:t>Schnapsidee</a:t>
            </a:r>
          </a:p>
          <a:p>
            <a:pPr lvl="0"/>
            <a:r>
              <a:rPr lang="de-DE" dirty="0"/>
              <a:t>Schwitzkasten</a:t>
            </a:r>
          </a:p>
          <a:p>
            <a:pPr lvl="0"/>
            <a:r>
              <a:rPr lang="de-DE" dirty="0"/>
              <a:t>splitterfasernackt</a:t>
            </a:r>
          </a:p>
          <a:p>
            <a:pPr lvl="0"/>
            <a:r>
              <a:rPr lang="de-DE" dirty="0"/>
              <a:t>sternhagelvoll</a:t>
            </a:r>
          </a:p>
          <a:p>
            <a:pPr lvl="0"/>
            <a:r>
              <a:rPr lang="de-DE" dirty="0"/>
              <a:t>Straßenverkehrs-Zulassungs-Ordnung</a:t>
            </a:r>
          </a:p>
          <a:p>
            <a:pPr lvl="0"/>
            <a:r>
              <a:rPr lang="de-DE" dirty="0"/>
              <a:t>Tollpatsch</a:t>
            </a:r>
          </a:p>
          <a:p>
            <a:pPr lvl="0"/>
            <a:r>
              <a:rPr lang="de-DE" dirty="0"/>
              <a:t>Trantüte</a:t>
            </a:r>
          </a:p>
          <a:p>
            <a:pPr lvl="0"/>
            <a:r>
              <a:rPr lang="de-DE" dirty="0"/>
              <a:t>Veranstaltungsinformationsdienst</a:t>
            </a:r>
          </a:p>
          <a:p>
            <a:pPr lvl="0"/>
            <a:r>
              <a:rPr lang="de-DE" dirty="0"/>
              <a:t>verschlimmbessern</a:t>
            </a:r>
          </a:p>
          <a:p>
            <a:pPr lvl="0"/>
            <a:r>
              <a:rPr lang="de-DE" dirty="0"/>
              <a:t>Wackeldackel</a:t>
            </a:r>
          </a:p>
          <a:p>
            <a:pPr lvl="0"/>
            <a:r>
              <a:rPr lang="de-DE" dirty="0"/>
              <a:t>Waschbrettbauch</a:t>
            </a:r>
          </a:p>
          <a:p>
            <a:pPr lvl="0"/>
            <a:r>
              <a:rPr lang="de-DE" dirty="0"/>
              <a:t>Watschelente</a:t>
            </a:r>
          </a:p>
          <a:p>
            <a:pPr lvl="0"/>
            <a:r>
              <a:rPr lang="de-DE" dirty="0"/>
              <a:t>Weihnachtbaumkerzenhersteller</a:t>
            </a:r>
          </a:p>
          <a:p>
            <a:pPr lvl="0"/>
            <a:r>
              <a:rPr lang="de-DE" dirty="0" err="1"/>
              <a:t>Wimmelbild</a:t>
            </a:r>
            <a:endParaRPr lang="de-DE" dirty="0"/>
          </a:p>
          <a:p>
            <a:pPr lvl="0"/>
            <a:r>
              <a:rPr lang="de-DE" dirty="0"/>
              <a:t>Wonneproppen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4053" y="368241"/>
            <a:ext cx="43667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Goldney" pitchFamily="2" charset="0"/>
              </a:rPr>
              <a:t>1. Suche dir 25 aus!!!</a:t>
            </a:r>
            <a:endParaRPr lang="de-DE" sz="3500" dirty="0">
              <a:latin typeface="Goldney" pitchFamily="2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4052" y="5836411"/>
            <a:ext cx="69111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Goldney" pitchFamily="2" charset="0"/>
              </a:rPr>
              <a:t>2. Trage sie in deine 25 Bingo-Felder</a:t>
            </a:r>
            <a:endParaRPr lang="de-DE" sz="3500" dirty="0">
              <a:latin typeface="Goldn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BadaBoom BB" panose="020B0603050302020204" pitchFamily="34" charset="0"/>
              </a:rPr>
              <a:t>Seid ihr auch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74276" y="4106404"/>
            <a:ext cx="5456822" cy="22775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latin typeface="BadaBoom BB" panose="020B0603050302020204" pitchFamily="34" charset="0"/>
              </a:rPr>
              <a:t>Dabei!!!</a:t>
            </a:r>
          </a:p>
          <a:p>
            <a:pPr algn="ctr"/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085">
            <a:off x="4950494" y="2001272"/>
            <a:ext cx="3581970" cy="215275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52503" y="2547741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Bei</a:t>
            </a:r>
          </a:p>
        </p:txBody>
      </p:sp>
    </p:spTree>
    <p:extLst>
      <p:ext uri="{BB962C8B-B14F-4D97-AF65-F5344CB8AC3E}">
        <p14:creationId xmlns:p14="http://schemas.microsoft.com/office/powerpoint/2010/main" val="21789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BadaBoom BB" panose="020B0603050302020204" pitchFamily="34" charset="0"/>
              </a:rPr>
              <a:t>Wort-Battle</a:t>
            </a:r>
            <a:endParaRPr lang="de-DE" sz="8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Quiz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latin typeface="BadaBoom BB" panose="020B0603050302020204" pitchFamily="34" charset="0"/>
              </a:rPr>
              <a:t>Schnick-Schnack-</a:t>
            </a:r>
            <a:br>
              <a:rPr lang="de-DE" sz="6000" dirty="0" smtClean="0">
                <a:latin typeface="BadaBoom BB" panose="020B0603050302020204" pitchFamily="34" charset="0"/>
              </a:rPr>
            </a:br>
            <a:r>
              <a:rPr lang="de-DE" sz="6000" dirty="0" err="1" smtClean="0">
                <a:latin typeface="BadaBoom BB" panose="020B0603050302020204" pitchFamily="34" charset="0"/>
              </a:rPr>
              <a:t>Schnuck</a:t>
            </a:r>
            <a:endParaRPr lang="de-DE" sz="6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Spiel</a:t>
            </a:r>
            <a:endParaRPr lang="de-DE" sz="7000" dirty="0">
              <a:latin typeface="BadaBoom BB" panose="020B06030503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073468"/>
            <a:ext cx="3581970" cy="21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147753" y="3328180"/>
            <a:ext cx="7900467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latin typeface="BadaBoom BB" panose="020B0603050302020204" pitchFamily="34" charset="0"/>
              </a:rPr>
              <a:t>Bingo-Ingo</a:t>
            </a:r>
            <a:endParaRPr lang="de-DE" sz="8000" dirty="0">
              <a:latin typeface="BadaBoom BB" panose="020B06030503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69576" y="2550898"/>
            <a:ext cx="5456822" cy="116955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7000" dirty="0" smtClean="0">
                <a:latin typeface="BadaBoom BB" panose="020B0603050302020204" pitchFamily="34" charset="0"/>
              </a:rPr>
              <a:t>Glaubensleben</a:t>
            </a:r>
            <a:endParaRPr lang="de-DE" sz="7000" dirty="0">
              <a:latin typeface="BadaBoom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Breitbild</PresentationFormat>
  <Paragraphs>150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BadaBoom BB</vt:lpstr>
      <vt:lpstr>Calibri</vt:lpstr>
      <vt:lpstr>Calibri Light</vt:lpstr>
      <vt:lpstr>Goldney</vt:lpstr>
      <vt:lpstr>Montserrat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Müller, Ingo</dc:creator>
  <cp:lastModifiedBy>Müller, Ingo</cp:lastModifiedBy>
  <cp:revision>16</cp:revision>
  <dcterms:created xsi:type="dcterms:W3CDTF">2020-12-02T12:08:29Z</dcterms:created>
  <dcterms:modified xsi:type="dcterms:W3CDTF">2021-02-03T15:35:53Z</dcterms:modified>
</cp:coreProperties>
</file>