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7"/>
  </p:notesMasterIdLst>
  <p:sldIdLst>
    <p:sldId id="256" r:id="rId2"/>
    <p:sldId id="286" r:id="rId3"/>
    <p:sldId id="289" r:id="rId4"/>
    <p:sldId id="290" r:id="rId5"/>
    <p:sldId id="299" r:id="rId6"/>
    <p:sldId id="325" r:id="rId7"/>
    <p:sldId id="314" r:id="rId8"/>
    <p:sldId id="315" r:id="rId9"/>
    <p:sldId id="316" r:id="rId10"/>
    <p:sldId id="318" r:id="rId11"/>
    <p:sldId id="292" r:id="rId12"/>
    <p:sldId id="291" r:id="rId13"/>
    <p:sldId id="257" r:id="rId14"/>
    <p:sldId id="258" r:id="rId15"/>
    <p:sldId id="259" r:id="rId16"/>
    <p:sldId id="260" r:id="rId17"/>
    <p:sldId id="261" r:id="rId18"/>
    <p:sldId id="263" r:id="rId19"/>
    <p:sldId id="264" r:id="rId20"/>
    <p:sldId id="265" r:id="rId21"/>
    <p:sldId id="266" r:id="rId22"/>
    <p:sldId id="267" r:id="rId23"/>
    <p:sldId id="268" r:id="rId24"/>
    <p:sldId id="269" r:id="rId25"/>
    <p:sldId id="280" r:id="rId26"/>
    <p:sldId id="270" r:id="rId27"/>
    <p:sldId id="271" r:id="rId28"/>
    <p:sldId id="272" r:id="rId29"/>
    <p:sldId id="276" r:id="rId30"/>
    <p:sldId id="278" r:id="rId31"/>
    <p:sldId id="281" r:id="rId32"/>
    <p:sldId id="275" r:id="rId33"/>
    <p:sldId id="283" r:id="rId34"/>
    <p:sldId id="273" r:id="rId35"/>
    <p:sldId id="326" r:id="rId36"/>
    <p:sldId id="282" r:id="rId37"/>
    <p:sldId id="284" r:id="rId38"/>
    <p:sldId id="305" r:id="rId39"/>
    <p:sldId id="327" r:id="rId40"/>
    <p:sldId id="312" r:id="rId41"/>
    <p:sldId id="306" r:id="rId42"/>
    <p:sldId id="311" r:id="rId43"/>
    <p:sldId id="307" r:id="rId44"/>
    <p:sldId id="328" r:id="rId45"/>
    <p:sldId id="308" r:id="rId46"/>
    <p:sldId id="329" r:id="rId47"/>
    <p:sldId id="293" r:id="rId48"/>
    <p:sldId id="331" r:id="rId49"/>
    <p:sldId id="319" r:id="rId50"/>
    <p:sldId id="320" r:id="rId51"/>
    <p:sldId id="321" r:id="rId52"/>
    <p:sldId id="330" r:id="rId53"/>
    <p:sldId id="322" r:id="rId54"/>
    <p:sldId id="323" r:id="rId55"/>
    <p:sldId id="324"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9900"/>
    <a:srgbClr val="0066FF"/>
    <a:srgbClr val="00FFFF"/>
    <a:srgbClr val="00FFCC"/>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90445" autoAdjust="0"/>
  </p:normalViewPr>
  <p:slideViewPr>
    <p:cSldViewPr snapToGrid="0">
      <p:cViewPr varScale="1">
        <p:scale>
          <a:sx n="59" d="100"/>
          <a:sy n="59" d="100"/>
        </p:scale>
        <p:origin x="804" y="52"/>
      </p:cViewPr>
      <p:guideLst/>
    </p:cSldViewPr>
  </p:slideViewPr>
  <p:notesTextViewPr>
    <p:cViewPr>
      <p:scale>
        <a:sx n="3" d="2"/>
        <a:sy n="3" d="2"/>
      </p:scale>
      <p:origin x="0" y="0"/>
    </p:cViewPr>
  </p:notesTextViewPr>
  <p:sorterViewPr>
    <p:cViewPr>
      <p:scale>
        <a:sx n="63" d="100"/>
        <a:sy n="63"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2CE3F-A427-4A5D-BEEB-524864BA13F3}" type="datetimeFigureOut">
              <a:rPr lang="de-DE" smtClean="0"/>
              <a:t>19.05.2021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4E1D7C-CFF9-4268-A9A6-7201BBF23FD3}" type="slidenum">
              <a:rPr lang="de-DE" smtClean="0"/>
              <a:t>‹Nr.›</a:t>
            </a:fld>
            <a:endParaRPr lang="de-DE"/>
          </a:p>
        </p:txBody>
      </p:sp>
    </p:spTree>
    <p:extLst>
      <p:ext uri="{BB962C8B-B14F-4D97-AF65-F5344CB8AC3E}">
        <p14:creationId xmlns:p14="http://schemas.microsoft.com/office/powerpoint/2010/main" val="3238672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Infos für Spielleitende:</a:t>
            </a:r>
          </a:p>
          <a:p>
            <a:endParaRPr lang="de-DE" dirty="0" smtClean="0"/>
          </a:p>
          <a:p>
            <a:r>
              <a:rPr lang="de-DE" dirty="0" smtClean="0"/>
              <a:t>In</a:t>
            </a:r>
            <a:r>
              <a:rPr lang="de-DE" baseline="0" dirty="0" smtClean="0"/>
              <a:t> Runde 1 gibt es 6 Folien mit jeweils 15 Fragen, die letzte Folie ist für den Jäger.</a:t>
            </a:r>
          </a:p>
          <a:p>
            <a:r>
              <a:rPr lang="de-DE" baseline="0" dirty="0" smtClean="0"/>
              <a:t>Sollte eine Spielerin alle 16 Fragen richtig beantwortet haben, ist er oder sie direkt in Runde 3 egal wie er/sie sich in Runde 2 schlägt.</a:t>
            </a:r>
          </a:p>
          <a:p>
            <a:r>
              <a:rPr lang="de-DE" baseline="0" dirty="0" smtClean="0"/>
              <a:t>Wenn ein Spieler keine Antwort auf eine Frage hat, kann er diese auch überspringen. Wenn ein Spieler am Ende der ersten Runde einen halben Punkt hat, wird aufgerundet. Beim Jäger wird abgerundet. (Bsp.: Spieler A hat 11 Fragen richtig -&gt; 5,5 Punkte = 6 Punkte)</a:t>
            </a:r>
          </a:p>
          <a:p>
            <a:endParaRPr lang="de-DE" baseline="0" dirty="0" smtClean="0"/>
          </a:p>
          <a:p>
            <a:r>
              <a:rPr lang="de-DE" baseline="0" dirty="0" smtClean="0"/>
              <a:t>In Runde 2 gibt es 34 Folien. Ziel ist es vom aktuellen Punktestand ins Ziel zu gelangen bevor der/die Jäger*in einen einholt.</a:t>
            </a:r>
          </a:p>
          <a:p>
            <a:r>
              <a:rPr lang="de-DE" baseline="0" dirty="0" smtClean="0"/>
              <a:t>Somit braucht man sobald man 8 Punkte hat noch 2 richtige Antworten bis man sicher im Finale steht. (jede richtige Antwort gibt wieder 0,5 Punkte)</a:t>
            </a:r>
          </a:p>
          <a:p>
            <a:endParaRPr lang="de-DE" baseline="0" dirty="0" smtClean="0"/>
          </a:p>
          <a:p>
            <a:r>
              <a:rPr lang="de-DE" baseline="0" dirty="0" smtClean="0"/>
              <a:t>In Runde 3 haben alle Spieler, die es bis hier geschafft haben, die Möglichkeit sehr viele  Punkte zu sammeln. Ziel ist es mehr zu erlangen als der/die Jäger*in. Das Team, sowie auch der/die Jäger*in starten bei 0 Punkten. Jede richtige Antwort ergibt 1 Punkt.</a:t>
            </a:r>
          </a:p>
          <a:p>
            <a:r>
              <a:rPr lang="de-DE" dirty="0" smtClean="0"/>
              <a:t>Ansonsten läuft die Endrunde wie</a:t>
            </a:r>
            <a:r>
              <a:rPr lang="de-DE" baseline="0" dirty="0" smtClean="0"/>
              <a:t> die erste Runde auch.</a:t>
            </a:r>
            <a:endParaRPr lang="de-DE" dirty="0"/>
          </a:p>
        </p:txBody>
      </p:sp>
      <p:sp>
        <p:nvSpPr>
          <p:cNvPr id="4" name="Foliennummernplatzhalter 3"/>
          <p:cNvSpPr>
            <a:spLocks noGrp="1"/>
          </p:cNvSpPr>
          <p:nvPr>
            <p:ph type="sldNum" sz="quarter" idx="10"/>
          </p:nvPr>
        </p:nvSpPr>
        <p:spPr/>
        <p:txBody>
          <a:bodyPr/>
          <a:lstStyle/>
          <a:p>
            <a:fld id="{044E1D7C-CFF9-4268-A9A6-7201BBF23FD3}" type="slidenum">
              <a:rPr lang="de-DE" smtClean="0"/>
              <a:t>3</a:t>
            </a:fld>
            <a:endParaRPr lang="de-DE"/>
          </a:p>
        </p:txBody>
      </p:sp>
    </p:spTree>
    <p:extLst>
      <p:ext uri="{BB962C8B-B14F-4D97-AF65-F5344CB8AC3E}">
        <p14:creationId xmlns:p14="http://schemas.microsoft.com/office/powerpoint/2010/main" val="4223723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44E1D7C-CFF9-4268-A9A6-7201BBF23FD3}" type="slidenum">
              <a:rPr lang="de-DE" smtClean="0"/>
              <a:t>7</a:t>
            </a:fld>
            <a:endParaRPr lang="de-DE"/>
          </a:p>
        </p:txBody>
      </p:sp>
    </p:spTree>
    <p:extLst>
      <p:ext uri="{BB962C8B-B14F-4D97-AF65-F5344CB8AC3E}">
        <p14:creationId xmlns:p14="http://schemas.microsoft.com/office/powerpoint/2010/main" val="2000823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44E1D7C-CFF9-4268-A9A6-7201BBF23FD3}" type="slidenum">
              <a:rPr lang="de-DE" smtClean="0"/>
              <a:t>55</a:t>
            </a:fld>
            <a:endParaRPr lang="de-DE"/>
          </a:p>
        </p:txBody>
      </p:sp>
    </p:spTree>
    <p:extLst>
      <p:ext uri="{BB962C8B-B14F-4D97-AF65-F5344CB8AC3E}">
        <p14:creationId xmlns:p14="http://schemas.microsoft.com/office/powerpoint/2010/main" val="3408671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5/19/2021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5/19/2021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5/19/2021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de-DE" smtClean="0"/>
              <a:t>Titelmasterformat durch Klicken bearbeiten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5/19/2021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5/19/2021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de-DE" smtClean="0"/>
              <a:t>Titelmasterformat durch Klicken bearbeiten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3" name="Date Placeholder 2"/>
          <p:cNvSpPr>
            <a:spLocks noGrp="1"/>
          </p:cNvSpPr>
          <p:nvPr>
            <p:ph type="dt" sz="half" idx="10"/>
          </p:nvPr>
        </p:nvSpPr>
        <p:spPr/>
        <p:txBody>
          <a:bodyPr/>
          <a:lstStyle/>
          <a:p>
            <a:fld id="{48A87A34-81AB-432B-8DAE-1953F412C126}" type="datetimeFigureOut">
              <a:rPr lang="en-US" dirty="0"/>
              <a:t>5/19/2021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de-DE" smtClean="0"/>
              <a:t>Titelmasterformat durch Klicken bearbeiten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3" name="Date Placeholder 2"/>
          <p:cNvSpPr>
            <a:spLocks noGrp="1"/>
          </p:cNvSpPr>
          <p:nvPr>
            <p:ph type="dt" sz="half" idx="10"/>
          </p:nvPr>
        </p:nvSpPr>
        <p:spPr/>
        <p:txBody>
          <a:bodyPr/>
          <a:lstStyle/>
          <a:p>
            <a:fld id="{48A87A34-81AB-432B-8DAE-1953F412C126}" type="datetimeFigureOut">
              <a:rPr lang="en-US" dirty="0"/>
              <a:t>5/19/2021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5/19/2021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5/19/2021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85800" y="3132666"/>
            <a:ext cx="5311775" cy="3086019"/>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172200" y="3132666"/>
            <a:ext cx="5334000" cy="3086019"/>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5/19/2021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5/19/2021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5/19/2021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424539"/>
            <a:ext cx="12192000" cy="2203962"/>
          </a:xfrm>
        </p:spPr>
        <p:txBody>
          <a:bodyPr>
            <a:normAutofit/>
          </a:bodyPr>
          <a:lstStyle/>
          <a:p>
            <a:pPr algn="ctr"/>
            <a:r>
              <a:rPr lang="de-DE" sz="11500" dirty="0" smtClean="0">
                <a:latin typeface="hello honey - Personal Use" panose="02000500000000000000" pitchFamily="50" charset="0"/>
              </a:rPr>
              <a:t>Gefragt gejagt</a:t>
            </a:r>
            <a:endParaRPr lang="de-DE" sz="11500" dirty="0">
              <a:latin typeface="hello honey - Personal Use" panose="02000500000000000000" pitchFamily="50" charset="0"/>
            </a:endParaRPr>
          </a:p>
        </p:txBody>
      </p:sp>
      <p:sp>
        <p:nvSpPr>
          <p:cNvPr id="3" name="Untertitel 2"/>
          <p:cNvSpPr>
            <a:spLocks noGrp="1"/>
          </p:cNvSpPr>
          <p:nvPr>
            <p:ph type="subTitle" idx="1"/>
          </p:nvPr>
        </p:nvSpPr>
        <p:spPr>
          <a:xfrm>
            <a:off x="0" y="3632201"/>
            <a:ext cx="12192000" cy="685800"/>
          </a:xfrm>
        </p:spPr>
        <p:txBody>
          <a:bodyPr/>
          <a:lstStyle/>
          <a:p>
            <a:pPr algn="ctr"/>
            <a:r>
              <a:rPr lang="de-DE" dirty="0" smtClean="0"/>
              <a:t>5 Sterne Sommer</a:t>
            </a:r>
            <a:endParaRPr lang="de-DE" dirty="0"/>
          </a:p>
        </p:txBody>
      </p:sp>
    </p:spTree>
    <p:extLst>
      <p:ext uri="{BB962C8B-B14F-4D97-AF65-F5344CB8AC3E}">
        <p14:creationId xmlns:p14="http://schemas.microsoft.com/office/powerpoint/2010/main" val="1127373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smtClean="0">
                <a:latin typeface="+mn-lt"/>
              </a:rPr>
              <a:t>Schnellfragerunde Jäger*in</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342900" indent="-342900">
              <a:buFont typeface="+mj-lt"/>
              <a:buAutoNum type="arabicPeriod"/>
            </a:pPr>
            <a:r>
              <a:rPr lang="de-DE" sz="1800" dirty="0" smtClean="0"/>
              <a:t>Wer </a:t>
            </a:r>
            <a:r>
              <a:rPr lang="de-DE" sz="1800" dirty="0"/>
              <a:t>ständig unterwegs ist, lebt redensartlich aus dem …? </a:t>
            </a:r>
            <a:r>
              <a:rPr lang="de-DE" sz="1800" b="1" dirty="0">
                <a:solidFill>
                  <a:srgbClr val="0066FF"/>
                </a:solidFill>
                <a:sym typeface="Wingdings" panose="05000000000000000000" pitchFamily="2" charset="2"/>
              </a:rPr>
              <a:t></a:t>
            </a:r>
            <a:r>
              <a:rPr lang="de-DE" sz="1800" b="1" dirty="0">
                <a:solidFill>
                  <a:srgbClr val="0066FF"/>
                </a:solidFill>
              </a:rPr>
              <a:t> Koffer</a:t>
            </a:r>
            <a:endParaRPr lang="de-DE" sz="1800" dirty="0">
              <a:solidFill>
                <a:srgbClr val="0066FF"/>
              </a:solidFill>
            </a:endParaRPr>
          </a:p>
          <a:p>
            <a:pPr marL="342900" indent="-342900">
              <a:buFont typeface="+mj-lt"/>
              <a:buAutoNum type="arabicPeriod"/>
            </a:pPr>
            <a:r>
              <a:rPr lang="de-DE" sz="1800" dirty="0"/>
              <a:t>Welcher Vulkan zerstörte die antike Stadt </a:t>
            </a:r>
            <a:r>
              <a:rPr lang="de-DE" sz="1800" dirty="0" err="1"/>
              <a:t>Pompeii</a:t>
            </a:r>
            <a:r>
              <a:rPr lang="de-DE" sz="1800" dirty="0"/>
              <a:t>? </a:t>
            </a:r>
            <a:r>
              <a:rPr lang="de-DE" sz="1800" b="1" dirty="0">
                <a:solidFill>
                  <a:srgbClr val="0066FF"/>
                </a:solidFill>
                <a:sym typeface="Wingdings" panose="05000000000000000000" pitchFamily="2" charset="2"/>
              </a:rPr>
              <a:t></a:t>
            </a:r>
            <a:r>
              <a:rPr lang="de-DE" sz="1800" b="1" dirty="0">
                <a:solidFill>
                  <a:srgbClr val="0066FF"/>
                </a:solidFill>
              </a:rPr>
              <a:t> Vesuv</a:t>
            </a:r>
            <a:endParaRPr lang="de-DE" sz="1800" dirty="0">
              <a:solidFill>
                <a:srgbClr val="0066FF"/>
              </a:solidFill>
            </a:endParaRPr>
          </a:p>
          <a:p>
            <a:pPr marL="342900" indent="-342900">
              <a:buFont typeface="+mj-lt"/>
              <a:buAutoNum type="arabicPeriod"/>
            </a:pPr>
            <a:r>
              <a:rPr lang="de-DE" sz="1800" dirty="0"/>
              <a:t>Wie nennt man die Einwohner von Halle an der Saale?</a:t>
            </a:r>
            <a:r>
              <a:rPr lang="de-DE" sz="1800" b="1" dirty="0"/>
              <a:t> </a:t>
            </a:r>
            <a:r>
              <a:rPr lang="de-DE" sz="1800" b="1" dirty="0">
                <a:solidFill>
                  <a:srgbClr val="0066FF"/>
                </a:solidFill>
                <a:sym typeface="Wingdings" panose="05000000000000000000" pitchFamily="2" charset="2"/>
              </a:rPr>
              <a:t></a:t>
            </a:r>
            <a:r>
              <a:rPr lang="de-DE" sz="1800" b="1" dirty="0">
                <a:solidFill>
                  <a:srgbClr val="0066FF"/>
                </a:solidFill>
              </a:rPr>
              <a:t> Hallenser</a:t>
            </a:r>
            <a:endParaRPr lang="de-DE" sz="1800" dirty="0">
              <a:solidFill>
                <a:srgbClr val="0066FF"/>
              </a:solidFill>
            </a:endParaRPr>
          </a:p>
          <a:p>
            <a:pPr marL="342900" indent="-342900">
              <a:buFont typeface="+mj-lt"/>
              <a:buAutoNum type="arabicPeriod"/>
            </a:pPr>
            <a:r>
              <a:rPr lang="de-DE" sz="1800" dirty="0"/>
              <a:t>Gegen welches Königreich kämpfte Argentinien im Falklandkrieg?</a:t>
            </a:r>
            <a:r>
              <a:rPr lang="de-DE" sz="1800" dirty="0">
                <a:solidFill>
                  <a:srgbClr val="0066FF"/>
                </a:solidFill>
              </a:rPr>
              <a:t> </a:t>
            </a:r>
            <a:r>
              <a:rPr lang="de-DE" sz="1800" b="1" dirty="0">
                <a:solidFill>
                  <a:srgbClr val="0066FF"/>
                </a:solidFill>
                <a:sym typeface="Wingdings" panose="05000000000000000000" pitchFamily="2" charset="2"/>
              </a:rPr>
              <a:t></a:t>
            </a:r>
            <a:r>
              <a:rPr lang="de-DE" sz="1800" b="1" dirty="0">
                <a:solidFill>
                  <a:srgbClr val="0066FF"/>
                </a:solidFill>
              </a:rPr>
              <a:t> Großbritannien</a:t>
            </a:r>
          </a:p>
          <a:p>
            <a:pPr marL="342900" indent="-342900">
              <a:buFont typeface="+mj-lt"/>
              <a:buAutoNum type="arabicPeriod"/>
            </a:pPr>
            <a:r>
              <a:rPr lang="de-DE" sz="1800" dirty="0"/>
              <a:t>In welcher Hauptstadt fand 2019 das Finale der UEFA Champions League statt? </a:t>
            </a:r>
            <a:r>
              <a:rPr lang="de-DE" sz="1800" b="1" dirty="0" smtClean="0">
                <a:solidFill>
                  <a:srgbClr val="0066FF"/>
                </a:solidFill>
                <a:sym typeface="Wingdings" panose="05000000000000000000" pitchFamily="2" charset="2"/>
              </a:rPr>
              <a:t> </a:t>
            </a:r>
            <a:r>
              <a:rPr lang="de-DE" sz="1800" b="1" dirty="0" smtClean="0">
                <a:solidFill>
                  <a:srgbClr val="0066FF"/>
                </a:solidFill>
              </a:rPr>
              <a:t>Madrid</a:t>
            </a:r>
            <a:endParaRPr lang="de-DE" sz="1800" dirty="0">
              <a:solidFill>
                <a:srgbClr val="0066FF"/>
              </a:solidFill>
            </a:endParaRPr>
          </a:p>
          <a:p>
            <a:pPr marL="342900" indent="-342900">
              <a:buFont typeface="+mj-lt"/>
              <a:buAutoNum type="arabicPeriod"/>
            </a:pPr>
            <a:r>
              <a:rPr lang="de-DE" sz="1800" dirty="0"/>
              <a:t>Welche Buchstaben stehen im Periodensystem für das Element Blei? </a:t>
            </a:r>
            <a:r>
              <a:rPr lang="de-DE" sz="1800" b="1" dirty="0">
                <a:solidFill>
                  <a:srgbClr val="0066FF"/>
                </a:solidFill>
                <a:sym typeface="Wingdings" panose="05000000000000000000" pitchFamily="2" charset="2"/>
              </a:rPr>
              <a:t></a:t>
            </a:r>
            <a:r>
              <a:rPr lang="de-DE" sz="1800" b="1" dirty="0">
                <a:solidFill>
                  <a:srgbClr val="0066FF"/>
                </a:solidFill>
              </a:rPr>
              <a:t> </a:t>
            </a:r>
            <a:r>
              <a:rPr lang="de-DE" sz="1800" b="1" dirty="0" err="1">
                <a:solidFill>
                  <a:srgbClr val="0066FF"/>
                </a:solidFill>
              </a:rPr>
              <a:t>Pb</a:t>
            </a:r>
            <a:endParaRPr lang="de-DE" sz="1800" dirty="0">
              <a:solidFill>
                <a:srgbClr val="0066FF"/>
              </a:solidFill>
            </a:endParaRPr>
          </a:p>
          <a:p>
            <a:pPr marL="342900" indent="-342900">
              <a:buFont typeface="+mj-lt"/>
              <a:buAutoNum type="arabicPeriod"/>
            </a:pPr>
            <a:r>
              <a:rPr lang="de-DE" sz="1800" dirty="0"/>
              <a:t>Wie heißt der Halbdrache in der „Jim Knopf“-Geschichte? </a:t>
            </a:r>
            <a:r>
              <a:rPr lang="de-DE" sz="1800" b="1" dirty="0">
                <a:solidFill>
                  <a:srgbClr val="0066FF"/>
                </a:solidFill>
                <a:sym typeface="Wingdings" panose="05000000000000000000" pitchFamily="2" charset="2"/>
              </a:rPr>
              <a:t></a:t>
            </a:r>
            <a:r>
              <a:rPr lang="de-DE" sz="1800" dirty="0">
                <a:solidFill>
                  <a:srgbClr val="0066FF"/>
                </a:solidFill>
              </a:rPr>
              <a:t> </a:t>
            </a:r>
            <a:r>
              <a:rPr lang="de-DE" sz="1800" b="1" dirty="0">
                <a:solidFill>
                  <a:srgbClr val="0066FF"/>
                </a:solidFill>
              </a:rPr>
              <a:t>Nepomuk</a:t>
            </a:r>
            <a:r>
              <a:rPr lang="de-DE" sz="1800" dirty="0">
                <a:solidFill>
                  <a:srgbClr val="0066FF"/>
                </a:solidFill>
              </a:rPr>
              <a:t> </a:t>
            </a:r>
          </a:p>
          <a:p>
            <a:pPr marL="342900" indent="-342900">
              <a:buFont typeface="+mj-lt"/>
              <a:buAutoNum type="arabicPeriod"/>
            </a:pPr>
            <a:r>
              <a:rPr lang="de-DE" sz="1800" dirty="0"/>
              <a:t>Für welche Wahrnehmung benötigt man immer einen "Apfel"? </a:t>
            </a:r>
            <a:r>
              <a:rPr lang="de-DE" sz="1800" b="1" dirty="0">
                <a:solidFill>
                  <a:srgbClr val="0066FF"/>
                </a:solidFill>
                <a:sym typeface="Wingdings" panose="05000000000000000000" pitchFamily="2" charset="2"/>
              </a:rPr>
              <a:t></a:t>
            </a:r>
            <a:r>
              <a:rPr lang="de-DE" sz="1800" b="1" dirty="0">
                <a:solidFill>
                  <a:srgbClr val="0066FF"/>
                </a:solidFill>
              </a:rPr>
              <a:t> Sehen (Augapfel)</a:t>
            </a:r>
          </a:p>
          <a:p>
            <a:pPr marL="342900" indent="-342900">
              <a:buFont typeface="+mj-lt"/>
              <a:buAutoNum type="arabicPeriod"/>
            </a:pPr>
            <a:r>
              <a:rPr lang="de-DE" sz="1800" dirty="0"/>
              <a:t>Welche Partei holte bei der Bürgerschaftswahl in Bremen 2019 die meisten </a:t>
            </a:r>
            <a:r>
              <a:rPr lang="de-DE" sz="1800" dirty="0" smtClean="0"/>
              <a:t>Stimmen? </a:t>
            </a:r>
            <a:r>
              <a:rPr lang="de-DE" sz="1800" b="1" dirty="0" smtClean="0">
                <a:solidFill>
                  <a:srgbClr val="0066FF"/>
                </a:solidFill>
                <a:sym typeface="Wingdings" panose="05000000000000000000" pitchFamily="2" charset="2"/>
              </a:rPr>
              <a:t></a:t>
            </a:r>
            <a:r>
              <a:rPr lang="de-DE" sz="1800" b="1" dirty="0" smtClean="0">
                <a:solidFill>
                  <a:srgbClr val="0066FF"/>
                </a:solidFill>
              </a:rPr>
              <a:t> CDU</a:t>
            </a:r>
            <a:endParaRPr lang="de-DE" sz="1800" dirty="0" smtClean="0">
              <a:solidFill>
                <a:srgbClr val="0066FF"/>
              </a:solidFill>
            </a:endParaRPr>
          </a:p>
          <a:p>
            <a:pPr marL="342900" indent="-342900">
              <a:buFont typeface="+mj-lt"/>
              <a:buAutoNum type="arabicPeriod"/>
            </a:pPr>
            <a:r>
              <a:rPr lang="de-DE" sz="1800" dirty="0" smtClean="0"/>
              <a:t>Wie heißt die Hauptstatt von Ägypten? </a:t>
            </a:r>
            <a:r>
              <a:rPr lang="de-DE" sz="1800" b="1" dirty="0" smtClean="0">
                <a:solidFill>
                  <a:srgbClr val="0066FF"/>
                </a:solidFill>
                <a:sym typeface="Wingdings" panose="05000000000000000000" pitchFamily="2" charset="2"/>
              </a:rPr>
              <a:t></a:t>
            </a:r>
            <a:r>
              <a:rPr lang="de-DE" sz="1800" b="1" dirty="0" smtClean="0">
                <a:solidFill>
                  <a:srgbClr val="0066FF"/>
                </a:solidFill>
              </a:rPr>
              <a:t> Kairo</a:t>
            </a:r>
            <a:endParaRPr lang="de-DE" sz="1800" dirty="0" smtClean="0">
              <a:solidFill>
                <a:srgbClr val="0066FF"/>
              </a:solidFill>
            </a:endParaRPr>
          </a:p>
          <a:p>
            <a:pPr marL="342900" indent="-342900">
              <a:buFont typeface="+mj-lt"/>
              <a:buAutoNum type="arabicPeriod"/>
            </a:pPr>
            <a:r>
              <a:rPr lang="de-DE" sz="1800" dirty="0" smtClean="0"/>
              <a:t>Wie nennt man die Teile, in die Keramik zerbrich? </a:t>
            </a:r>
            <a:r>
              <a:rPr lang="de-DE" sz="1800" b="1" dirty="0" smtClean="0">
                <a:solidFill>
                  <a:srgbClr val="0066FF"/>
                </a:solidFill>
                <a:sym typeface="Wingdings" panose="05000000000000000000" pitchFamily="2" charset="2"/>
              </a:rPr>
              <a:t></a:t>
            </a:r>
            <a:r>
              <a:rPr lang="de-DE" sz="1800" b="1" dirty="0" smtClean="0">
                <a:solidFill>
                  <a:srgbClr val="0066FF"/>
                </a:solidFill>
              </a:rPr>
              <a:t> Scherben</a:t>
            </a:r>
            <a:endParaRPr lang="de-DE" sz="1800" dirty="0" smtClean="0">
              <a:solidFill>
                <a:srgbClr val="0066FF"/>
              </a:solidFill>
            </a:endParaRPr>
          </a:p>
          <a:p>
            <a:pPr marL="342900" indent="-342900">
              <a:buFont typeface="+mj-lt"/>
              <a:buAutoNum type="arabicPeriod"/>
            </a:pPr>
            <a:r>
              <a:rPr lang="de-DE" sz="1800" dirty="0" smtClean="0"/>
              <a:t>In </a:t>
            </a:r>
            <a:r>
              <a:rPr lang="de-DE" sz="1800" dirty="0"/>
              <a:t>welches </a:t>
            </a:r>
            <a:r>
              <a:rPr lang="de-DE" sz="1800" dirty="0" smtClean="0"/>
              <a:t>Jahrhundert fiel die amerikanische Unabhängigkeitserklärung? </a:t>
            </a:r>
            <a:r>
              <a:rPr lang="de-DE" sz="1800" b="1" dirty="0" smtClean="0">
                <a:solidFill>
                  <a:srgbClr val="0066FF"/>
                </a:solidFill>
                <a:sym typeface="Wingdings" panose="05000000000000000000" pitchFamily="2" charset="2"/>
              </a:rPr>
              <a:t></a:t>
            </a:r>
            <a:r>
              <a:rPr lang="de-DE" sz="1800" b="1" dirty="0" smtClean="0">
                <a:solidFill>
                  <a:srgbClr val="0066FF"/>
                </a:solidFill>
              </a:rPr>
              <a:t> 18. </a:t>
            </a:r>
            <a:r>
              <a:rPr lang="de-DE" sz="1800" b="1" dirty="0" err="1" smtClean="0">
                <a:solidFill>
                  <a:srgbClr val="0066FF"/>
                </a:solidFill>
              </a:rPr>
              <a:t>Jh</a:t>
            </a:r>
            <a:endParaRPr lang="de-DE" sz="1800" dirty="0" smtClean="0">
              <a:solidFill>
                <a:srgbClr val="0066FF"/>
              </a:solidFill>
            </a:endParaRPr>
          </a:p>
          <a:p>
            <a:pPr marL="342900" indent="-342900">
              <a:buFont typeface="+mj-lt"/>
              <a:buAutoNum type="arabicPeriod"/>
            </a:pPr>
            <a:r>
              <a:rPr lang="de-DE" sz="1800" dirty="0" smtClean="0"/>
              <a:t>Welcher Zettel ist das deutsche Wort für "Memo"? </a:t>
            </a:r>
            <a:r>
              <a:rPr lang="de-DE" sz="1800" b="1" dirty="0" smtClean="0">
                <a:solidFill>
                  <a:srgbClr val="0066FF"/>
                </a:solidFill>
                <a:sym typeface="Wingdings" panose="05000000000000000000" pitchFamily="2" charset="2"/>
              </a:rPr>
              <a:t></a:t>
            </a:r>
            <a:r>
              <a:rPr lang="de-DE" sz="1800" b="1" dirty="0" smtClean="0">
                <a:solidFill>
                  <a:srgbClr val="0066FF"/>
                </a:solidFill>
              </a:rPr>
              <a:t> Merkzettel / Notizzettel</a:t>
            </a:r>
            <a:endParaRPr lang="de-DE" sz="1800" dirty="0" smtClean="0">
              <a:solidFill>
                <a:srgbClr val="0066FF"/>
              </a:solidFill>
            </a:endParaRPr>
          </a:p>
          <a:p>
            <a:pPr marL="342900" indent="-342900">
              <a:buFont typeface="+mj-lt"/>
              <a:buAutoNum type="arabicPeriod"/>
            </a:pPr>
            <a:r>
              <a:rPr lang="de-DE" sz="1800" dirty="0" smtClean="0"/>
              <a:t>Nur </a:t>
            </a:r>
            <a:r>
              <a:rPr lang="de-DE" sz="1800" dirty="0"/>
              <a:t>sieben Monate im Jahr haben wie viele Tage?</a:t>
            </a:r>
            <a:r>
              <a:rPr lang="de-DE" sz="1800" b="1" dirty="0"/>
              <a:t> </a:t>
            </a:r>
            <a:r>
              <a:rPr lang="de-DE" sz="1800" b="1" dirty="0">
                <a:solidFill>
                  <a:srgbClr val="0066FF"/>
                </a:solidFill>
                <a:sym typeface="Wingdings" panose="05000000000000000000" pitchFamily="2" charset="2"/>
              </a:rPr>
              <a:t></a:t>
            </a:r>
            <a:r>
              <a:rPr lang="de-DE" sz="1800" b="1" dirty="0">
                <a:solidFill>
                  <a:srgbClr val="0066FF"/>
                </a:solidFill>
              </a:rPr>
              <a:t> 31</a:t>
            </a:r>
            <a:endParaRPr lang="de-DE" sz="1800" dirty="0">
              <a:solidFill>
                <a:srgbClr val="0066FF"/>
              </a:solidFill>
            </a:endParaRPr>
          </a:p>
          <a:p>
            <a:pPr marL="342900" indent="-342900">
              <a:buFont typeface="+mj-lt"/>
              <a:buAutoNum type="arabicPeriod"/>
            </a:pPr>
            <a:r>
              <a:rPr lang="de-DE" sz="1800" dirty="0"/>
              <a:t>Welcher der vier Evangelisten ist in der alphabetischen Liste der letzte? </a:t>
            </a:r>
            <a:r>
              <a:rPr lang="de-DE" sz="1800" b="1" dirty="0">
                <a:solidFill>
                  <a:srgbClr val="0066FF"/>
                </a:solidFill>
                <a:sym typeface="Wingdings" panose="05000000000000000000" pitchFamily="2" charset="2"/>
              </a:rPr>
              <a:t></a:t>
            </a:r>
            <a:r>
              <a:rPr lang="de-DE" sz="1800" b="1" dirty="0">
                <a:solidFill>
                  <a:srgbClr val="0066FF"/>
                </a:solidFill>
              </a:rPr>
              <a:t> </a:t>
            </a:r>
            <a:r>
              <a:rPr lang="de-DE" sz="1800" b="1" dirty="0" smtClean="0">
                <a:solidFill>
                  <a:srgbClr val="0066FF"/>
                </a:solidFill>
              </a:rPr>
              <a:t>Matthäus</a:t>
            </a:r>
          </a:p>
          <a:p>
            <a:pPr marL="342900" indent="-342900">
              <a:buFont typeface="+mj-lt"/>
              <a:buAutoNum type="arabicPeriod"/>
            </a:pPr>
            <a:r>
              <a:rPr lang="de-DE" sz="1800" dirty="0"/>
              <a:t>Welche Farbe hat laut EZB die 50-Euro-Banknote? </a:t>
            </a:r>
            <a:r>
              <a:rPr lang="de-DE" sz="1800" b="1" dirty="0">
                <a:solidFill>
                  <a:srgbClr val="0066FF"/>
                </a:solidFill>
                <a:sym typeface="Wingdings" panose="05000000000000000000" pitchFamily="2" charset="2"/>
              </a:rPr>
              <a:t></a:t>
            </a:r>
            <a:r>
              <a:rPr lang="de-DE" sz="1800" b="1" dirty="0">
                <a:solidFill>
                  <a:srgbClr val="0066FF"/>
                </a:solidFill>
              </a:rPr>
              <a:t> </a:t>
            </a:r>
            <a:r>
              <a:rPr lang="de-DE" sz="1800" b="1" dirty="0" smtClean="0">
                <a:solidFill>
                  <a:srgbClr val="0066FF"/>
                </a:solidFill>
              </a:rPr>
              <a:t>Orange</a:t>
            </a:r>
            <a:endParaRPr lang="de-DE" sz="1800" b="1" dirty="0">
              <a:solidFill>
                <a:srgbClr val="0066FF"/>
              </a:solidFill>
            </a:endParaRPr>
          </a:p>
        </p:txBody>
      </p:sp>
      <p:sp>
        <p:nvSpPr>
          <p:cNvPr id="5" name="Rechteck 4"/>
          <p:cNvSpPr/>
          <p:nvPr/>
        </p:nvSpPr>
        <p:spPr>
          <a:xfrm>
            <a:off x="7197294" y="809606"/>
            <a:ext cx="993621" cy="30035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6440935" y="1189783"/>
            <a:ext cx="1531887" cy="27846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6894113" y="1548069"/>
            <a:ext cx="1372641" cy="32991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8190915" y="1877119"/>
            <a:ext cx="2046162" cy="315044"/>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9605999" y="2283569"/>
            <a:ext cx="1262156" cy="31171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8313849" y="2679636"/>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7206878" y="3057794"/>
            <a:ext cx="1548663" cy="28671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7750193" y="3408441"/>
            <a:ext cx="2346824" cy="3136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10204984" y="3751555"/>
            <a:ext cx="1098180"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5162402" y="4147294"/>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6230109" y="4560791"/>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8936769" y="4892766"/>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6272263" y="5283650"/>
            <a:ext cx="2903268" cy="33857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6408128" y="5668514"/>
            <a:ext cx="781275" cy="35536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8633872" y="6019568"/>
            <a:ext cx="1371976" cy="36486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6313989" y="6384436"/>
            <a:ext cx="1160248" cy="325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477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250"/>
                                        <p:tgtEl>
                                          <p:spTgt spid="5"/>
                                        </p:tgtEl>
                                      </p:cBhvr>
                                    </p:animEffect>
                                    <p:set>
                                      <p:cBhvr>
                                        <p:cTn id="11" dur="1" fill="hold">
                                          <p:stCondLst>
                                            <p:cond delay="249"/>
                                          </p:stCondLst>
                                        </p:cTn>
                                        <p:tgtEl>
                                          <p:spTgt spid="5"/>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250"/>
                                        <p:tgtEl>
                                          <p:spTgt spid="6"/>
                                        </p:tgtEl>
                                      </p:cBhvr>
                                    </p:animEffect>
                                    <p:set>
                                      <p:cBhvr>
                                        <p:cTn id="18" dur="1" fill="hold">
                                          <p:stCondLst>
                                            <p:cond delay="249"/>
                                          </p:stCondLst>
                                        </p:cTn>
                                        <p:tgtEl>
                                          <p:spTgt spid="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250"/>
                                        <p:tgtEl>
                                          <p:spTgt spid="7"/>
                                        </p:tgtEl>
                                      </p:cBhvr>
                                    </p:animEffect>
                                    <p:set>
                                      <p:cBhvr>
                                        <p:cTn id="25" dur="1" fill="hold">
                                          <p:stCondLst>
                                            <p:cond delay="249"/>
                                          </p:stCondLst>
                                        </p:cTn>
                                        <p:tgtEl>
                                          <p:spTgt spid="7"/>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50"/>
                                        <p:tgtEl>
                                          <p:spTgt spid="8"/>
                                        </p:tgtEl>
                                      </p:cBhvr>
                                    </p:animEffect>
                                    <p:set>
                                      <p:cBhvr>
                                        <p:cTn id="32" dur="1" fill="hold">
                                          <p:stCondLst>
                                            <p:cond delay="249"/>
                                          </p:stCondLst>
                                        </p:cTn>
                                        <p:tgtEl>
                                          <p:spTgt spid="8"/>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250"/>
                                        <p:tgtEl>
                                          <p:spTgt spid="11"/>
                                        </p:tgtEl>
                                      </p:cBhvr>
                                    </p:animEffect>
                                    <p:set>
                                      <p:cBhvr>
                                        <p:cTn id="39" dur="1" fill="hold">
                                          <p:stCondLst>
                                            <p:cond delay="249"/>
                                          </p:stCondLst>
                                        </p:cTn>
                                        <p:tgtEl>
                                          <p:spTgt spid="11"/>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250"/>
                                        <p:tgtEl>
                                          <p:spTgt spid="12"/>
                                        </p:tgtEl>
                                      </p:cBhvr>
                                    </p:animEffect>
                                    <p:set>
                                      <p:cBhvr>
                                        <p:cTn id="46" dur="1" fill="hold">
                                          <p:stCondLst>
                                            <p:cond delay="249"/>
                                          </p:stCondLst>
                                        </p:cTn>
                                        <p:tgtEl>
                                          <p:spTgt spid="1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250"/>
                                        <p:tgtEl>
                                          <p:spTgt spid="13"/>
                                        </p:tgtEl>
                                      </p:cBhvr>
                                    </p:animEffect>
                                    <p:set>
                                      <p:cBhvr>
                                        <p:cTn id="53" dur="1" fill="hold">
                                          <p:stCondLst>
                                            <p:cond delay="249"/>
                                          </p:stCondLst>
                                        </p:cTn>
                                        <p:tgtEl>
                                          <p:spTgt spid="13"/>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250"/>
                                        <p:tgtEl>
                                          <p:spTgt spid="14"/>
                                        </p:tgtEl>
                                      </p:cBhvr>
                                    </p:animEffect>
                                    <p:set>
                                      <p:cBhvr>
                                        <p:cTn id="60" dur="1" fill="hold">
                                          <p:stCondLst>
                                            <p:cond delay="249"/>
                                          </p:stCondLst>
                                        </p:cTn>
                                        <p:tgtEl>
                                          <p:spTgt spid="14"/>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50"/>
                                        <p:tgtEl>
                                          <p:spTgt spid="16"/>
                                        </p:tgtEl>
                                      </p:cBhvr>
                                    </p:animEffect>
                                    <p:set>
                                      <p:cBhvr>
                                        <p:cTn id="67" dur="1" fill="hold">
                                          <p:stCondLst>
                                            <p:cond delay="249"/>
                                          </p:stCondLst>
                                        </p:cTn>
                                        <p:tgtEl>
                                          <p:spTgt spid="16"/>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250"/>
                                        <p:tgtEl>
                                          <p:spTgt spid="17"/>
                                        </p:tgtEl>
                                      </p:cBhvr>
                                    </p:animEffect>
                                    <p:set>
                                      <p:cBhvr>
                                        <p:cTn id="74" dur="1" fill="hold">
                                          <p:stCondLst>
                                            <p:cond delay="249"/>
                                          </p:stCondLst>
                                        </p:cTn>
                                        <p:tgtEl>
                                          <p:spTgt spid="17"/>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250"/>
                                        <p:tgtEl>
                                          <p:spTgt spid="15"/>
                                        </p:tgtEl>
                                      </p:cBhvr>
                                    </p:animEffect>
                                    <p:set>
                                      <p:cBhvr>
                                        <p:cTn id="81" dur="1" fill="hold">
                                          <p:stCondLst>
                                            <p:cond delay="249"/>
                                          </p:stCondLst>
                                        </p:cTn>
                                        <p:tgtEl>
                                          <p:spTgt spid="15"/>
                                        </p:tgtEl>
                                        <p:attrNameLst>
                                          <p:attrName>style.visibility</p:attrName>
                                        </p:attrNameLst>
                                      </p:cBhvr>
                                      <p:to>
                                        <p:strVal val="hidden"/>
                                      </p:to>
                                    </p:set>
                                  </p:childTnLst>
                                </p:cTn>
                              </p:par>
                              <p:par>
                                <p:cTn id="82" presetID="1" presetClass="entr" presetSubtype="0" fill="hold" nodeType="withEffect">
                                  <p:stCondLst>
                                    <p:cond delay="0"/>
                                  </p:stCondLst>
                                  <p:childTnLst>
                                    <p:set>
                                      <p:cBhvr>
                                        <p:cTn id="83"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0" nodeType="clickEffect">
                                  <p:stCondLst>
                                    <p:cond delay="0"/>
                                  </p:stCondLst>
                                  <p:childTnLst>
                                    <p:animEffect transition="out" filter="fade">
                                      <p:cBhvr>
                                        <p:cTn id="87" dur="250"/>
                                        <p:tgtEl>
                                          <p:spTgt spid="18"/>
                                        </p:tgtEl>
                                      </p:cBhvr>
                                    </p:animEffect>
                                    <p:set>
                                      <p:cBhvr>
                                        <p:cTn id="88" dur="1" fill="hold">
                                          <p:stCondLst>
                                            <p:cond delay="249"/>
                                          </p:stCondLst>
                                        </p:cTn>
                                        <p:tgtEl>
                                          <p:spTgt spid="18"/>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250"/>
                                        <p:tgtEl>
                                          <p:spTgt spid="19"/>
                                        </p:tgtEl>
                                      </p:cBhvr>
                                    </p:animEffect>
                                    <p:set>
                                      <p:cBhvr>
                                        <p:cTn id="95" dur="1" fill="hold">
                                          <p:stCondLst>
                                            <p:cond delay="249"/>
                                          </p:stCondLst>
                                        </p:cTn>
                                        <p:tgtEl>
                                          <p:spTgt spid="19"/>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0" nodeType="clickEffect">
                                  <p:stCondLst>
                                    <p:cond delay="0"/>
                                  </p:stCondLst>
                                  <p:childTnLst>
                                    <p:animEffect transition="out" filter="fade">
                                      <p:cBhvr>
                                        <p:cTn id="101" dur="250"/>
                                        <p:tgtEl>
                                          <p:spTgt spid="20"/>
                                        </p:tgtEl>
                                      </p:cBhvr>
                                    </p:animEffect>
                                    <p:set>
                                      <p:cBhvr>
                                        <p:cTn id="102" dur="1" fill="hold">
                                          <p:stCondLst>
                                            <p:cond delay="249"/>
                                          </p:stCondLst>
                                        </p:cTn>
                                        <p:tgtEl>
                                          <p:spTgt spid="20"/>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250"/>
                                        <p:tgtEl>
                                          <p:spTgt spid="21"/>
                                        </p:tgtEl>
                                      </p:cBhvr>
                                    </p:animEffect>
                                    <p:set>
                                      <p:cBhvr>
                                        <p:cTn id="109" dur="1" fill="hold">
                                          <p:stCondLst>
                                            <p:cond delay="249"/>
                                          </p:stCondLst>
                                        </p:cTn>
                                        <p:tgtEl>
                                          <p:spTgt spid="21"/>
                                        </p:tgtEl>
                                        <p:attrNameLst>
                                          <p:attrName>style.visibility</p:attrName>
                                        </p:attrNameLst>
                                      </p:cBhvr>
                                      <p:to>
                                        <p:strVal val="hidden"/>
                                      </p:to>
                                    </p:set>
                                  </p:childTnLst>
                                </p:cTn>
                              </p:par>
                              <p:par>
                                <p:cTn id="110" presetID="1" presetClass="entr" presetSubtype="0" fill="hold" nodeType="withEffect">
                                  <p:stCondLst>
                                    <p:cond delay="0"/>
                                  </p:stCondLst>
                                  <p:childTnLst>
                                    <p:set>
                                      <p:cBhvr>
                                        <p:cTn id="111"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0" nodeType="clickEffect">
                                  <p:stCondLst>
                                    <p:cond delay="0"/>
                                  </p:stCondLst>
                                  <p:childTnLst>
                                    <p:animEffect transition="out" filter="fade">
                                      <p:cBhvr>
                                        <p:cTn id="115" dur="250"/>
                                        <p:tgtEl>
                                          <p:spTgt spid="22"/>
                                        </p:tgtEl>
                                      </p:cBhvr>
                                    </p:animEffect>
                                    <p:set>
                                      <p:cBhvr>
                                        <p:cTn id="116"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79225" y="3369910"/>
            <a:ext cx="1080000" cy="108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6000" b="1" dirty="0">
                <a:effectLst>
                  <a:outerShdw blurRad="38100" dist="38100" dir="2700000" algn="tl">
                    <a:srgbClr val="000000">
                      <a:alpha val="43137"/>
                    </a:srgbClr>
                  </a:outerShdw>
                </a:effectLst>
              </a:rPr>
              <a:t>1</a:t>
            </a:r>
          </a:p>
        </p:txBody>
      </p:sp>
      <p:sp>
        <p:nvSpPr>
          <p:cNvPr id="4" name="Rechteck 3"/>
          <p:cNvSpPr/>
          <p:nvPr/>
        </p:nvSpPr>
        <p:spPr>
          <a:xfrm>
            <a:off x="2362135" y="3369910"/>
            <a:ext cx="1080000" cy="108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6000" b="1" dirty="0" smtClean="0">
                <a:effectLst>
                  <a:outerShdw blurRad="38100" dist="38100" dir="2700000" algn="tl">
                    <a:srgbClr val="000000">
                      <a:alpha val="43137"/>
                    </a:srgbClr>
                  </a:outerShdw>
                </a:effectLst>
              </a:rPr>
              <a:t>2</a:t>
            </a:r>
            <a:endParaRPr lang="de-DE" sz="6000" b="1" dirty="0">
              <a:effectLst>
                <a:outerShdw blurRad="38100" dist="38100" dir="2700000" algn="tl">
                  <a:srgbClr val="000000">
                    <a:alpha val="43137"/>
                  </a:srgbClr>
                </a:outerShdw>
              </a:effectLst>
            </a:endParaRPr>
          </a:p>
        </p:txBody>
      </p:sp>
      <p:sp>
        <p:nvSpPr>
          <p:cNvPr id="5" name="Rechteck 4"/>
          <p:cNvSpPr/>
          <p:nvPr/>
        </p:nvSpPr>
        <p:spPr>
          <a:xfrm>
            <a:off x="3645045" y="3369910"/>
            <a:ext cx="1080000" cy="108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6000" b="1" dirty="0" smtClean="0">
                <a:effectLst>
                  <a:outerShdw blurRad="38100" dist="38100" dir="2700000" algn="tl">
                    <a:srgbClr val="000000">
                      <a:alpha val="43137"/>
                    </a:srgbClr>
                  </a:outerShdw>
                </a:effectLst>
              </a:rPr>
              <a:t>3</a:t>
            </a:r>
            <a:endParaRPr lang="de-DE" sz="6000" b="1" dirty="0">
              <a:effectLst>
                <a:outerShdw blurRad="38100" dist="38100" dir="2700000" algn="tl">
                  <a:srgbClr val="000000">
                    <a:alpha val="43137"/>
                  </a:srgbClr>
                </a:outerShdw>
              </a:effectLst>
            </a:endParaRPr>
          </a:p>
        </p:txBody>
      </p:sp>
      <p:sp>
        <p:nvSpPr>
          <p:cNvPr id="6" name="Rechteck 5"/>
          <p:cNvSpPr/>
          <p:nvPr/>
        </p:nvSpPr>
        <p:spPr>
          <a:xfrm>
            <a:off x="4927955" y="3382417"/>
            <a:ext cx="1080000" cy="108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6000" b="1" dirty="0" smtClean="0">
                <a:effectLst>
                  <a:outerShdw blurRad="38100" dist="38100" dir="2700000" algn="tl">
                    <a:srgbClr val="000000">
                      <a:alpha val="43137"/>
                    </a:srgbClr>
                  </a:outerShdw>
                </a:effectLst>
              </a:rPr>
              <a:t>4</a:t>
            </a:r>
            <a:endParaRPr lang="de-DE" sz="6000" b="1" dirty="0">
              <a:effectLst>
                <a:outerShdw blurRad="38100" dist="38100" dir="2700000" algn="tl">
                  <a:srgbClr val="000000">
                    <a:alpha val="43137"/>
                  </a:srgbClr>
                </a:outerShdw>
              </a:effectLst>
            </a:endParaRPr>
          </a:p>
        </p:txBody>
      </p:sp>
      <p:sp>
        <p:nvSpPr>
          <p:cNvPr id="7" name="Rechteck 6"/>
          <p:cNvSpPr/>
          <p:nvPr/>
        </p:nvSpPr>
        <p:spPr>
          <a:xfrm>
            <a:off x="6210865" y="3388400"/>
            <a:ext cx="1080000" cy="108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6000" b="1" dirty="0" smtClean="0">
                <a:effectLst>
                  <a:outerShdw blurRad="38100" dist="38100" dir="2700000" algn="tl">
                    <a:srgbClr val="000000">
                      <a:alpha val="43137"/>
                    </a:srgbClr>
                  </a:outerShdw>
                </a:effectLst>
              </a:rPr>
              <a:t>5</a:t>
            </a:r>
            <a:endParaRPr lang="de-DE" sz="6000" b="1" dirty="0">
              <a:effectLst>
                <a:outerShdw blurRad="38100" dist="38100" dir="2700000" algn="tl">
                  <a:srgbClr val="000000">
                    <a:alpha val="43137"/>
                  </a:srgbClr>
                </a:outerShdw>
              </a:effectLst>
            </a:endParaRPr>
          </a:p>
        </p:txBody>
      </p:sp>
      <p:sp>
        <p:nvSpPr>
          <p:cNvPr id="8" name="Rechteck 7"/>
          <p:cNvSpPr/>
          <p:nvPr/>
        </p:nvSpPr>
        <p:spPr>
          <a:xfrm>
            <a:off x="7493775" y="3382417"/>
            <a:ext cx="1080000" cy="108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6000" b="1" dirty="0" smtClean="0">
                <a:effectLst>
                  <a:outerShdw blurRad="38100" dist="38100" dir="2700000" algn="tl">
                    <a:srgbClr val="000000">
                      <a:alpha val="43137"/>
                    </a:srgbClr>
                  </a:outerShdw>
                </a:effectLst>
              </a:rPr>
              <a:t>6</a:t>
            </a:r>
            <a:endParaRPr lang="de-DE" sz="6000" b="1" dirty="0">
              <a:effectLst>
                <a:outerShdw blurRad="38100" dist="38100" dir="2700000" algn="tl">
                  <a:srgbClr val="000000">
                    <a:alpha val="43137"/>
                  </a:srgbClr>
                </a:outerShdw>
              </a:effectLst>
            </a:endParaRPr>
          </a:p>
        </p:txBody>
      </p:sp>
      <p:sp>
        <p:nvSpPr>
          <p:cNvPr id="9" name="Rechteck 8"/>
          <p:cNvSpPr/>
          <p:nvPr/>
        </p:nvSpPr>
        <p:spPr>
          <a:xfrm>
            <a:off x="8810224" y="3382417"/>
            <a:ext cx="1080000" cy="108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6000" b="1" dirty="0" smtClean="0">
                <a:effectLst>
                  <a:outerShdw blurRad="38100" dist="38100" dir="2700000" algn="tl">
                    <a:srgbClr val="000000">
                      <a:alpha val="43137"/>
                    </a:srgbClr>
                  </a:outerShdw>
                </a:effectLst>
              </a:rPr>
              <a:t>7</a:t>
            </a:r>
            <a:endParaRPr lang="de-DE" sz="6000" b="1" dirty="0">
              <a:effectLst>
                <a:outerShdw blurRad="38100" dist="38100" dir="2700000" algn="tl">
                  <a:srgbClr val="000000">
                    <a:alpha val="43137"/>
                  </a:srgbClr>
                </a:outerShdw>
              </a:effectLst>
            </a:endParaRPr>
          </a:p>
        </p:txBody>
      </p:sp>
      <p:sp>
        <p:nvSpPr>
          <p:cNvPr id="10" name="Rechteck 9"/>
          <p:cNvSpPr/>
          <p:nvPr/>
        </p:nvSpPr>
        <p:spPr>
          <a:xfrm>
            <a:off x="10099632" y="3382417"/>
            <a:ext cx="1080000" cy="108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6000" b="1" dirty="0" smtClean="0">
                <a:effectLst>
                  <a:outerShdw blurRad="38100" dist="38100" dir="2700000" algn="tl">
                    <a:srgbClr val="000000">
                      <a:alpha val="43137"/>
                    </a:srgbClr>
                  </a:outerShdw>
                </a:effectLst>
              </a:rPr>
              <a:t>8</a:t>
            </a:r>
            <a:endParaRPr lang="de-DE" sz="6000" b="1" dirty="0">
              <a:effectLst>
                <a:outerShdw blurRad="38100" dist="38100" dir="2700000" algn="tl">
                  <a:srgbClr val="000000">
                    <a:alpha val="43137"/>
                  </a:srgbClr>
                </a:outerShdw>
              </a:effectLst>
            </a:endParaRPr>
          </a:p>
        </p:txBody>
      </p:sp>
      <p:sp>
        <p:nvSpPr>
          <p:cNvPr id="15" name="Rechteck 14"/>
          <p:cNvSpPr/>
          <p:nvPr/>
        </p:nvSpPr>
        <p:spPr>
          <a:xfrm>
            <a:off x="1079225" y="2138010"/>
            <a:ext cx="1080000" cy="108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Start</a:t>
            </a:r>
            <a:endParaRPr lang="de-DE" sz="3200" b="1" dirty="0">
              <a:effectLst>
                <a:outerShdw blurRad="38100" dist="38100" dir="2700000" algn="tl">
                  <a:srgbClr val="000000">
                    <a:alpha val="43137"/>
                  </a:srgbClr>
                </a:outerShdw>
              </a:effectLst>
            </a:endParaRPr>
          </a:p>
        </p:txBody>
      </p:sp>
      <p:sp>
        <p:nvSpPr>
          <p:cNvPr id="16" name="Rechteck 15"/>
          <p:cNvSpPr/>
          <p:nvPr/>
        </p:nvSpPr>
        <p:spPr>
          <a:xfrm>
            <a:off x="10099632" y="4641704"/>
            <a:ext cx="1080000" cy="108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Ziel</a:t>
            </a:r>
            <a:endParaRPr lang="de-DE"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1911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9600" dirty="0" smtClean="0">
                <a:latin typeface="hello honey - Personal Use" panose="02000500000000000000" pitchFamily="50" charset="0"/>
              </a:rPr>
              <a:t>Runde 2</a:t>
            </a:r>
            <a:endParaRPr lang="de-DE" sz="9600" dirty="0">
              <a:latin typeface="hello honey - Personal Use" panose="02000500000000000000" pitchFamily="50" charset="0"/>
            </a:endParaRPr>
          </a:p>
        </p:txBody>
      </p:sp>
      <p:sp>
        <p:nvSpPr>
          <p:cNvPr id="3" name="Textplatzhalter 2"/>
          <p:cNvSpPr>
            <a:spLocks noGrp="1"/>
          </p:cNvSpPr>
          <p:nvPr>
            <p:ph type="body" idx="1"/>
          </p:nvPr>
        </p:nvSpPr>
        <p:spPr>
          <a:xfrm>
            <a:off x="1024467" y="3886200"/>
            <a:ext cx="10490200" cy="711200"/>
          </a:xfrm>
        </p:spPr>
        <p:txBody>
          <a:bodyPr/>
          <a:lstStyle/>
          <a:p>
            <a:pPr algn="ctr"/>
            <a:r>
              <a:rPr lang="de-DE" dirty="0" smtClean="0"/>
              <a:t>Jeder gibt seinen eigenen Tipp ab und versucht dem Jäger zu entkommen</a:t>
            </a:r>
            <a:endParaRPr lang="de-DE" dirty="0"/>
          </a:p>
        </p:txBody>
      </p:sp>
    </p:spTree>
    <p:extLst>
      <p:ext uri="{BB962C8B-B14F-4D97-AF65-F5344CB8AC3E}">
        <p14:creationId xmlns:p14="http://schemas.microsoft.com/office/powerpoint/2010/main" val="308228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Kanada</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Norwegen</a:t>
            </a:r>
            <a:endParaRPr lang="de-DE" sz="2800" dirty="0"/>
          </a:p>
        </p:txBody>
      </p:sp>
      <p:sp>
        <p:nvSpPr>
          <p:cNvPr id="6" name="Rechteck 5"/>
          <p:cNvSpPr/>
          <p:nvPr/>
        </p:nvSpPr>
        <p:spPr>
          <a:xfrm>
            <a:off x="6358200" y="2219281"/>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Schweden</a:t>
            </a:r>
            <a:endParaRPr lang="de-DE" sz="2800" dirty="0"/>
          </a:p>
        </p:txBody>
      </p:sp>
      <p:sp>
        <p:nvSpPr>
          <p:cNvPr id="7" name="Rechteck 6"/>
          <p:cNvSpPr/>
          <p:nvPr/>
        </p:nvSpPr>
        <p:spPr>
          <a:xfrm>
            <a:off x="6354628"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USA</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Welches Land hat die meisten Inseln?</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 name="Rechteck 1"/>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3" name="Rechteck 12"/>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4" name="Rechteck 13"/>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20" name="Rechteck 19"/>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1" name="Rechteck 20"/>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182039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Schablone</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Patrone</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Kanone</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Simone</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Was eine sehr schlechte Qualität hat,</a:t>
            </a:r>
          </a:p>
          <a:p>
            <a:pPr algn="ctr"/>
            <a:r>
              <a:rPr lang="de-DE" sz="2800" dirty="0" smtClean="0"/>
              <a:t>ist unter aller …?</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158973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7"/>
                                        </p:tgtEl>
                                        <p:attrNameLst>
                                          <p:attrName>style.opacity</p:attrName>
                                        </p:attrNameLst>
                                      </p:cBhvr>
                                      <p:to>
                                        <p:strVal val="0.5"/>
                                      </p:to>
                                    </p:set>
                                    <p:animEffect filter="image" prLst="opacity: 0.5">
                                      <p:cBhvr rctx="IE">
                                        <p:cTn id="7" dur="indefinite"/>
                                        <p:tgtEl>
                                          <p:spTgt spid="7"/>
                                        </p:tgtEl>
                                      </p:cBhvr>
                                    </p:animEffect>
                                  </p:childTnLst>
                                </p:cTn>
                              </p:par>
                              <p:par>
                                <p:cTn id="8" presetID="9" presetClass="emph" presetSubtype="0" grpId="0" nodeType="withEffect">
                                  <p:stCondLst>
                                    <p:cond delay="0"/>
                                  </p:stCondLst>
                                  <p:childTnLst>
                                    <p:set>
                                      <p:cBhvr rctx="PPT">
                                        <p:cTn id="9" dur="indefinite"/>
                                        <p:tgtEl>
                                          <p:spTgt spid="4"/>
                                        </p:tgtEl>
                                        <p:attrNameLst>
                                          <p:attrName>style.opacity</p:attrName>
                                        </p:attrNameLst>
                                      </p:cBhvr>
                                      <p:to>
                                        <p:strVal val="0.5"/>
                                      </p:to>
                                    </p:set>
                                    <p:animEffect filter="image" prLst="opacity: 0.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5"/>
                                        </p:tgtEl>
                                        <p:attrNameLst>
                                          <p:attrName>style.opacity</p:attrName>
                                        </p:attrNameLst>
                                      </p:cBhvr>
                                      <p:to>
                                        <p:strVal val="0.5"/>
                                      </p:to>
                                    </p:set>
                                    <p:animEffect filter="image" prLst="opacity: 0.5">
                                      <p:cBhvr rctx="IE">
                                        <p:cTn id="13"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Arielle</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Cinderella</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Esmeralda</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err="1" smtClean="0"/>
              <a:t>Gizabella</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Wie heißt Aschenputtel in Disneys Zeichentrickfilm-Version</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98253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Laufvogel</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Flughund</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Koboldmaki</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Marabu</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Wer schläft kopfüber an Ästen hängend?</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253509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Neptun</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Ares</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Demeter</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Hera</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Wer ist kein</a:t>
            </a:r>
          </a:p>
          <a:p>
            <a:pPr algn="ctr"/>
            <a:r>
              <a:rPr lang="de-DE" sz="2800" dirty="0" smtClean="0"/>
              <a:t>griechischer Gott?</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28862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5"/>
                                        </p:tgtEl>
                                        <p:attrNameLst>
                                          <p:attrName>style.opacity</p:attrName>
                                        </p:attrNameLst>
                                      </p:cBhvr>
                                      <p:to>
                                        <p:strVal val="0.5"/>
                                      </p:to>
                                    </p:set>
                                    <p:animEffect filter="image" prLst="opacity: 0.5">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7"/>
                                        </p:tgtEl>
                                        <p:attrNameLst>
                                          <p:attrName>style.opacity</p:attrName>
                                        </p:attrNameLst>
                                      </p:cBhvr>
                                      <p:to>
                                        <p:strVal val="0.5"/>
                                      </p:to>
                                    </p:set>
                                    <p:animEffect filter="image" prLst="opacity: 0.5">
                                      <p:cBhvr rctx="IE">
                                        <p:cTn id="10" dur="indefinite"/>
                                        <p:tgtEl>
                                          <p:spTgt spid="7"/>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Superman</a:t>
            </a:r>
          </a:p>
          <a:p>
            <a:pPr algn="ctr"/>
            <a:r>
              <a:rPr lang="de-DE" sz="2800" dirty="0" err="1" smtClean="0"/>
              <a:t>the</a:t>
            </a:r>
            <a:r>
              <a:rPr lang="de-DE" sz="2800" dirty="0" smtClean="0"/>
              <a:t> Marlborough</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err="1" smtClean="0"/>
              <a:t>Pinocchio</a:t>
            </a:r>
            <a:r>
              <a:rPr lang="de-DE" sz="2800" dirty="0" smtClean="0"/>
              <a:t> </a:t>
            </a:r>
            <a:r>
              <a:rPr lang="de-DE" sz="2800" dirty="0" err="1" smtClean="0"/>
              <a:t>il</a:t>
            </a:r>
            <a:r>
              <a:rPr lang="de-DE" sz="2800" dirty="0" smtClean="0"/>
              <a:t> Pallo </a:t>
            </a:r>
            <a:r>
              <a:rPr lang="de-DE" sz="2800" dirty="0" err="1" smtClean="0"/>
              <a:t>Mallo</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Astérix le </a:t>
            </a:r>
            <a:r>
              <a:rPr lang="de-DE" sz="2800" dirty="0" err="1" smtClean="0"/>
              <a:t>Gaulois</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Werner das Kamel</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Unter welchem Originaltitel wurde eine berühmte</a:t>
            </a:r>
          </a:p>
          <a:p>
            <a:pPr algn="ctr"/>
            <a:r>
              <a:rPr lang="de-DE" sz="2800" dirty="0" smtClean="0"/>
              <a:t>Comic-Reihe erstveröffentlicht?</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191067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Kuhmilch / Milchkuh</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Filterkaffee /</a:t>
            </a:r>
          </a:p>
          <a:p>
            <a:pPr algn="ctr"/>
            <a:r>
              <a:rPr lang="de-DE" sz="2800" dirty="0" smtClean="0"/>
              <a:t>Kaffeefilter</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Weinbrand /</a:t>
            </a:r>
          </a:p>
          <a:p>
            <a:pPr algn="ctr"/>
            <a:r>
              <a:rPr lang="de-DE" sz="2800" dirty="0" smtClean="0"/>
              <a:t>Brandwein</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Fassbier / Bierfass</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Wo hat sich ein Rechtschreibfehler</a:t>
            </a:r>
          </a:p>
          <a:p>
            <a:pPr algn="ctr"/>
            <a:r>
              <a:rPr lang="de-DE" sz="2800" dirty="0" smtClean="0"/>
              <a:t>eingeschlichen?</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416129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94657" y="1450219"/>
            <a:ext cx="10820399" cy="2801935"/>
          </a:xfrm>
        </p:spPr>
        <p:txBody>
          <a:bodyPr>
            <a:normAutofit/>
          </a:bodyPr>
          <a:lstStyle/>
          <a:p>
            <a:pPr algn="ctr"/>
            <a:r>
              <a:rPr lang="de-DE" sz="9600" dirty="0" smtClean="0">
                <a:latin typeface="hello honey - Personal Use" panose="02000500000000000000" pitchFamily="50" charset="0"/>
              </a:rPr>
              <a:t>Regeln / Erklärung</a:t>
            </a:r>
            <a:endParaRPr lang="de-DE" sz="9600" dirty="0">
              <a:latin typeface="hello honey - Personal Use" panose="02000500000000000000" pitchFamily="50" charset="0"/>
            </a:endParaRPr>
          </a:p>
        </p:txBody>
      </p:sp>
    </p:spTree>
    <p:extLst>
      <p:ext uri="{BB962C8B-B14F-4D97-AF65-F5344CB8AC3E}">
        <p14:creationId xmlns:p14="http://schemas.microsoft.com/office/powerpoint/2010/main" val="33629345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Henning Brand</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Lothar Meyer</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Jöns Jakob Berzelius</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John Dalton</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a:t>Wer gilt als Entdecker des </a:t>
            </a:r>
            <a:r>
              <a:rPr lang="de-DE" sz="2800" dirty="0" smtClean="0"/>
              <a:t>Elements</a:t>
            </a:r>
          </a:p>
          <a:p>
            <a:pPr algn="ctr"/>
            <a:r>
              <a:rPr lang="de-DE" sz="2800" dirty="0" smtClean="0"/>
              <a:t>Phosphor</a:t>
            </a:r>
            <a:r>
              <a:rPr lang="de-DE" sz="2800" dirty="0"/>
              <a:t>?</a:t>
            </a:r>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294946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5"/>
                                        </p:tgtEl>
                                        <p:attrNameLst>
                                          <p:attrName>style.opacity</p:attrName>
                                        </p:attrNameLst>
                                      </p:cBhvr>
                                      <p:to>
                                        <p:strVal val="0.5"/>
                                      </p:to>
                                    </p:set>
                                    <p:animEffect filter="image" prLst="opacity: 0.5">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7"/>
                                        </p:tgtEl>
                                        <p:attrNameLst>
                                          <p:attrName>style.opacity</p:attrName>
                                        </p:attrNameLst>
                                      </p:cBhvr>
                                      <p:to>
                                        <p:strVal val="0.5"/>
                                      </p:to>
                                    </p:set>
                                    <p:animEffect filter="image" prLst="opacity: 0.5">
                                      <p:cBhvr rctx="IE">
                                        <p:cTn id="10" dur="indefinite"/>
                                        <p:tgtEl>
                                          <p:spTgt spid="7"/>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Emma Stone &amp; </a:t>
            </a:r>
          </a:p>
          <a:p>
            <a:pPr algn="ctr"/>
            <a:r>
              <a:rPr lang="de-DE" sz="2800" dirty="0" smtClean="0"/>
              <a:t>Emma Watson</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Taylor Swift &amp;</a:t>
            </a:r>
          </a:p>
          <a:p>
            <a:pPr algn="ctr"/>
            <a:r>
              <a:rPr lang="de-DE" sz="2800" dirty="0" smtClean="0"/>
              <a:t>Taylor </a:t>
            </a:r>
            <a:r>
              <a:rPr lang="de-DE" sz="2800" dirty="0" err="1" smtClean="0"/>
              <a:t>Lautner</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Chris Brown &amp;</a:t>
            </a:r>
          </a:p>
          <a:p>
            <a:pPr algn="ctr"/>
            <a:r>
              <a:rPr lang="de-DE" sz="2800" dirty="0" smtClean="0"/>
              <a:t>Chris Pratt</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Helen </a:t>
            </a:r>
            <a:r>
              <a:rPr lang="de-DE" sz="2800" dirty="0" err="1" smtClean="0"/>
              <a:t>Hunt</a:t>
            </a:r>
            <a:r>
              <a:rPr lang="de-DE" sz="2800" dirty="0" smtClean="0"/>
              <a:t> &amp;</a:t>
            </a:r>
          </a:p>
          <a:p>
            <a:pPr algn="ctr"/>
            <a:r>
              <a:rPr lang="de-DE" sz="2800" dirty="0" smtClean="0"/>
              <a:t>Helen </a:t>
            </a:r>
            <a:r>
              <a:rPr lang="de-DE" sz="2800" dirty="0" err="1" smtClean="0"/>
              <a:t>Mirren</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Welche beiden Promis haben nicht</a:t>
            </a:r>
          </a:p>
          <a:p>
            <a:pPr algn="ctr"/>
            <a:r>
              <a:rPr lang="de-DE" sz="2800" dirty="0" smtClean="0"/>
              <a:t>dasselbe Geschlecht?</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225837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Grünschwanzwanze</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Rotaugenschrecke</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Blaukopffliege</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Gelbrandkäfer</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Wer macht in einheimischen Gewässern Jagd auf</a:t>
            </a:r>
          </a:p>
          <a:p>
            <a:pPr algn="ctr"/>
            <a:r>
              <a:rPr lang="de-DE" sz="2800" dirty="0" smtClean="0"/>
              <a:t>kleine Fische?</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70859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Seeler &amp; </a:t>
            </a:r>
            <a:r>
              <a:rPr lang="de-DE" sz="2800" dirty="0" err="1" smtClean="0"/>
              <a:t>Pelé</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Ballack &amp; </a:t>
            </a:r>
            <a:r>
              <a:rPr lang="de-DE" sz="2800" dirty="0" err="1" smtClean="0"/>
              <a:t>Totti</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Hrubesch &amp; Maradona</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err="1" smtClean="0"/>
              <a:t>Podolski</a:t>
            </a:r>
            <a:r>
              <a:rPr lang="de-DE" sz="2800" dirty="0" smtClean="0"/>
              <a:t> &amp; </a:t>
            </a:r>
            <a:r>
              <a:rPr lang="de-DE" sz="2800" dirty="0" err="1" smtClean="0"/>
              <a:t>Messi</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Zwischen welchen beiden Fußballern liegt nur ein Altersunterschied von nur einem Tag?</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27511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Grimms Hausmärchen</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Max und Moritz</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Der Struwwelpeter</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Feuchtgebiete</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„Lustige Geschichten und drollige Bilder“ steht auf dem Titelblatt der allerersten Ausgabe von …?</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08200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err="1"/>
              <a:t>b</a:t>
            </a:r>
            <a:r>
              <a:rPr lang="de-DE" sz="2800" dirty="0" err="1" smtClean="0"/>
              <a:t>ank</a:t>
            </a:r>
            <a:r>
              <a:rPr lang="de-DE" sz="2800" dirty="0" smtClean="0"/>
              <a:t> Raub</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Scheck Betrug</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err="1"/>
              <a:t>d</a:t>
            </a:r>
            <a:r>
              <a:rPr lang="de-DE" sz="2800" dirty="0" err="1" smtClean="0"/>
              <a:t>ieb</a:t>
            </a:r>
            <a:r>
              <a:rPr lang="de-DE" sz="2800" dirty="0" smtClean="0"/>
              <a:t> Stahl</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ein </a:t>
            </a:r>
            <a:r>
              <a:rPr lang="de-DE" sz="2800" dirty="0" err="1" smtClean="0"/>
              <a:t>Burch</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¼ ist …?</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207832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5"/>
                                        </p:tgtEl>
                                        <p:attrNameLst>
                                          <p:attrName>style.opacity</p:attrName>
                                        </p:attrNameLst>
                                      </p:cBhvr>
                                      <p:to>
                                        <p:strVal val="0.5"/>
                                      </p:to>
                                    </p:set>
                                    <p:animEffect filter="image" prLst="opacity: 0.5">
                                      <p:cBhvr rctx="IE">
                                        <p:cTn id="13"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Spargelstangen</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Kreuzworträtsel</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Kontaktlinsen</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Sommersprossen</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Was mein der Österreicher, wenn er von</a:t>
            </a:r>
          </a:p>
          <a:p>
            <a:pPr algn="ctr"/>
            <a:r>
              <a:rPr lang="de-DE" sz="2800" dirty="0" smtClean="0"/>
              <a:t>„Guckerschecken“ spricht?</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137047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5"/>
                                        </p:tgtEl>
                                        <p:attrNameLst>
                                          <p:attrName>style.opacity</p:attrName>
                                        </p:attrNameLst>
                                      </p:cBhvr>
                                      <p:to>
                                        <p:strVal val="0.5"/>
                                      </p:to>
                                    </p:set>
                                    <p:animEffect filter="image" prLst="opacity: 0.5">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4"/>
                                        </p:tgtEl>
                                        <p:attrNameLst>
                                          <p:attrName>style.opacity</p:attrName>
                                        </p:attrNameLst>
                                      </p:cBhvr>
                                      <p:to>
                                        <p:strVal val="0.5"/>
                                      </p:to>
                                    </p:set>
                                    <p:animEffect filter="image" prLst="opacity: 0.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Grüne Mamba</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Weißer Hai</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Rote Waldameise</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Schwarze Witwe</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Welchem dieser Tiere helfen seine </a:t>
            </a:r>
            <a:r>
              <a:rPr lang="de-DE" sz="2800" dirty="0" err="1" smtClean="0"/>
              <a:t>Lorenzinischen</a:t>
            </a:r>
            <a:endParaRPr lang="de-DE" sz="2800" dirty="0"/>
          </a:p>
          <a:p>
            <a:pPr algn="ctr"/>
            <a:r>
              <a:rPr lang="de-DE" sz="2800" dirty="0" smtClean="0"/>
              <a:t>Ampullen beim Jagen der Beute?</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34593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7"/>
                                        </p:tgtEl>
                                        <p:attrNameLst>
                                          <p:attrName>style.opacity</p:attrName>
                                        </p:attrNameLst>
                                      </p:cBhvr>
                                      <p:to>
                                        <p:strVal val="0.5"/>
                                      </p:to>
                                    </p:set>
                                    <p:animEffect filter="image" prLst="opacity: 0.5">
                                      <p:cBhvr rctx="IE">
                                        <p:cTn id="7" dur="indefinite"/>
                                        <p:tgtEl>
                                          <p:spTgt spid="7"/>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4"/>
                                        </p:tgtEl>
                                        <p:attrNameLst>
                                          <p:attrName>style.opacity</p:attrName>
                                        </p:attrNameLst>
                                      </p:cBhvr>
                                      <p:to>
                                        <p:strVal val="0.5"/>
                                      </p:to>
                                    </p:set>
                                    <p:animEffect filter="image" prLst="opacity: 0.5">
                                      <p:cBhvr rctx="IE">
                                        <p:cTn id="13"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305</a:t>
            </a:r>
            <a:endParaRPr lang="de-DE" sz="2800" dirty="0"/>
          </a:p>
        </p:txBody>
      </p:sp>
      <p:sp>
        <p:nvSpPr>
          <p:cNvPr id="5" name="Rechteck 4"/>
          <p:cNvSpPr/>
          <p:nvPr/>
        </p:nvSpPr>
        <p:spPr>
          <a:xfrm>
            <a:off x="689371"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605</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a:t>5</a:t>
            </a:r>
            <a:r>
              <a:rPr lang="de-DE" sz="2800" dirty="0" smtClean="0"/>
              <a:t>05</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705</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Wie viele Sitze hat das europäische</a:t>
            </a:r>
          </a:p>
          <a:p>
            <a:pPr algn="ctr"/>
            <a:r>
              <a:rPr lang="de-DE" sz="2800" dirty="0" smtClean="0"/>
              <a:t>Parlament?</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263195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5"/>
                                        </p:tgtEl>
                                        <p:attrNameLst>
                                          <p:attrName>style.opacity</p:attrName>
                                        </p:attrNameLst>
                                      </p:cBhvr>
                                      <p:to>
                                        <p:strVal val="0.5"/>
                                      </p:to>
                                    </p:set>
                                    <p:animEffect filter="image" prLst="opacity: 0.5">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4"/>
                                        </p:tgtEl>
                                        <p:attrNameLst>
                                          <p:attrName>style.opacity</p:attrName>
                                        </p:attrNameLst>
                                      </p:cBhvr>
                                      <p:to>
                                        <p:strVal val="0.5"/>
                                      </p:to>
                                    </p:set>
                                    <p:animEffect filter="image" prLst="opacity: 0.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Am seidenen Faden</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Am laufenden Band</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Am anderen Ufer</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Am liebsten Rudi</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Mit welcher Show wurde Rudi Carrell zum Quotenkönig des deutschen Fernsehens?</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28" name="Rechteck 27"/>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29" name="Rechteck 28"/>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30" name="Rechteck 29"/>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31" name="Rechteck 30"/>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32" name="Rechteck 31"/>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33" name="Rechteck 32"/>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34" name="Rechteck 33"/>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35" name="Rechteck 34"/>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181334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6"/>
                                        </p:tgtEl>
                                        <p:attrNameLst>
                                          <p:attrName>style.opacity</p:attrName>
                                        </p:attrNameLst>
                                      </p:cBhvr>
                                      <p:to>
                                        <p:strVal val="0.5"/>
                                      </p:to>
                                    </p:set>
                                    <p:animEffect filter="image" prLst="opacity: 0.5">
                                      <p:cBhvr rctx="IE">
                                        <p:cTn id="7" dur="indefinite"/>
                                        <p:tgtEl>
                                          <p:spTgt spid="6"/>
                                        </p:tgtEl>
                                      </p:cBhvr>
                                    </p:animEffect>
                                  </p:childTnLst>
                                </p:cTn>
                              </p:par>
                              <p:par>
                                <p:cTn id="8" presetID="9" presetClass="emph" presetSubtype="0" grpId="0" nodeType="withEffect">
                                  <p:stCondLst>
                                    <p:cond delay="0"/>
                                  </p:stCondLst>
                                  <p:childTnLst>
                                    <p:set>
                                      <p:cBhvr rctx="PPT">
                                        <p:cTn id="9" dur="indefinite"/>
                                        <p:tgtEl>
                                          <p:spTgt spid="4"/>
                                        </p:tgtEl>
                                        <p:attrNameLst>
                                          <p:attrName>style.opacity</p:attrName>
                                        </p:attrNameLst>
                                      </p:cBhvr>
                                      <p:to>
                                        <p:strVal val="0.5"/>
                                      </p:to>
                                    </p:set>
                                    <p:animEffect filter="image" prLst="opacity: 0.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533401"/>
            <a:ext cx="12192000" cy="674914"/>
          </a:xfrm>
        </p:spPr>
        <p:txBody>
          <a:bodyPr>
            <a:normAutofit/>
          </a:bodyPr>
          <a:lstStyle/>
          <a:p>
            <a:pPr algn="ctr"/>
            <a:r>
              <a:rPr lang="de-DE" sz="2800" dirty="0" smtClean="0"/>
              <a:t>Regeln</a:t>
            </a:r>
            <a:endParaRPr lang="de-DE" sz="2800" dirty="0"/>
          </a:p>
        </p:txBody>
      </p:sp>
      <p:sp>
        <p:nvSpPr>
          <p:cNvPr id="3" name="Inhaltsplatzhalter 2"/>
          <p:cNvSpPr>
            <a:spLocks noGrp="1"/>
          </p:cNvSpPr>
          <p:nvPr>
            <p:ph idx="1"/>
          </p:nvPr>
        </p:nvSpPr>
        <p:spPr>
          <a:xfrm>
            <a:off x="685800" y="1208314"/>
            <a:ext cx="10820400" cy="5508171"/>
          </a:xfrm>
        </p:spPr>
        <p:txBody>
          <a:bodyPr>
            <a:normAutofit fontScale="92500" lnSpcReduction="10000"/>
          </a:bodyPr>
          <a:lstStyle/>
          <a:p>
            <a:pPr marL="0" indent="0">
              <a:buNone/>
            </a:pPr>
            <a:r>
              <a:rPr lang="de-DE" dirty="0" smtClean="0"/>
              <a:t>Ein*e sogenannte*r „Jäger*in“ tritt gegen das restliche Team in verschiedenen </a:t>
            </a:r>
            <a:r>
              <a:rPr lang="de-DE" dirty="0" err="1" smtClean="0"/>
              <a:t>Quizzrunden</a:t>
            </a:r>
            <a:r>
              <a:rPr lang="de-DE" dirty="0" smtClean="0"/>
              <a:t> an.</a:t>
            </a:r>
          </a:p>
          <a:p>
            <a:pPr marL="0" indent="0">
              <a:buNone/>
            </a:pPr>
            <a:r>
              <a:rPr lang="de-DE" dirty="0" smtClean="0"/>
              <a:t>In der ersten Runde geht es darum eine eigene Spielsumme aufzubauen, die es in der zweiten gegen den Jäger zu verteidigen gilt.</a:t>
            </a:r>
          </a:p>
          <a:p>
            <a:pPr marL="0" indent="0">
              <a:buNone/>
            </a:pPr>
            <a:r>
              <a:rPr lang="de-DE" dirty="0" smtClean="0"/>
              <a:t>Jeder Spieler bekommt 1 Minute Zeit so viele Fragen wie möglich zu beantworten. Anschließend bekommt auch der Jäger diese Minute Zeit. Pro Frage bekommt der/die Spieler*in einen halben Punkt</a:t>
            </a:r>
          </a:p>
          <a:p>
            <a:pPr marL="0" indent="0">
              <a:buNone/>
            </a:pPr>
            <a:r>
              <a:rPr lang="de-DE" dirty="0" smtClean="0"/>
              <a:t>Somit sind nun alle Spieler auf dem Spielfeld platziert. Das Ziel des Jägers ist es die Spieler einzuholen. Dies versucht er in Runde 2. Wobei alle die weniger Punkte als der Jäger haben direkt ausscheiden.</a:t>
            </a:r>
          </a:p>
          <a:p>
            <a:pPr marL="0" indent="0">
              <a:buNone/>
            </a:pPr>
            <a:r>
              <a:rPr lang="de-DE" dirty="0" smtClean="0"/>
              <a:t>In Runde 2 werden alle ihre Antwortmöglichkeiten aufschreiben und pro richtige Antwort kommt man ein Feld weiter weg vom Jäger.</a:t>
            </a:r>
          </a:p>
          <a:p>
            <a:pPr marL="0" indent="0">
              <a:buNone/>
            </a:pPr>
            <a:r>
              <a:rPr lang="de-DE" dirty="0" smtClean="0"/>
              <a:t>In der abschließenden Endrunde dürfen die übrigen Spieler gemeinsam so schnell wie möglich so viele Fragen wie möglich beantworten (2Minuten zeit). Der Jäger versucht sie zu toppen. Allerdings mit der Schwierigkeit, dass er wenn er eine Frage falsch beantwortet dem Team die Möglichkeit schafft ihn einen Platz zurück zu werfen. Denn wenn eine Frage falsch beantwortet wurde, wird die Zeit gestoppt und das Team darf versuchen die Frage richtig zu beantworten. Schafft es dies, geht der Jäger ein Feld zurück, wenn nicht geht die normale Fragerunde weiter.</a:t>
            </a:r>
            <a:endParaRPr lang="de-DE" dirty="0"/>
          </a:p>
        </p:txBody>
      </p:sp>
    </p:spTree>
    <p:extLst>
      <p:ext uri="{BB962C8B-B14F-4D97-AF65-F5344CB8AC3E}">
        <p14:creationId xmlns:p14="http://schemas.microsoft.com/office/powerpoint/2010/main" val="26333738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Kammerspiel</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Zimmertragödie</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Stubendrama</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Salonaufführung</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Wie nennt man ein Theaterstück, das für die intime Atmosphäre eines kleinen Raums konzipiert ist?</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88100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6"/>
                                        </p:tgtEl>
                                        <p:attrNameLst>
                                          <p:attrName>style.opacity</p:attrName>
                                        </p:attrNameLst>
                                      </p:cBhvr>
                                      <p:to>
                                        <p:strVal val="0.5"/>
                                      </p:to>
                                    </p:set>
                                    <p:animEffect filter="image" prLst="opacity: 0.5">
                                      <p:cBhvr rctx="IE">
                                        <p:cTn id="7" dur="indefinite"/>
                                        <p:tgtEl>
                                          <p:spTgt spid="6"/>
                                        </p:tgtEl>
                                      </p:cBhvr>
                                    </p:animEffect>
                                  </p:childTnLst>
                                </p:cTn>
                              </p:par>
                              <p:par>
                                <p:cTn id="8" presetID="9" presetClass="emph" presetSubtype="0" grpId="0" nodeType="withEffect">
                                  <p:stCondLst>
                                    <p:cond delay="0"/>
                                  </p:stCondLst>
                                  <p:childTnLst>
                                    <p:set>
                                      <p:cBhvr rctx="PPT">
                                        <p:cTn id="9" dur="indefinite"/>
                                        <p:tgtEl>
                                          <p:spTgt spid="7"/>
                                        </p:tgtEl>
                                        <p:attrNameLst>
                                          <p:attrName>style.opacity</p:attrName>
                                        </p:attrNameLst>
                                      </p:cBhvr>
                                      <p:to>
                                        <p:strVal val="0.5"/>
                                      </p:to>
                                    </p:set>
                                    <p:animEffect filter="image" prLst="opacity: 0.5">
                                      <p:cBhvr rctx="IE">
                                        <p:cTn id="10" dur="indefinite"/>
                                        <p:tgtEl>
                                          <p:spTgt spid="7"/>
                                        </p:tgtEl>
                                      </p:cBhvr>
                                    </p:animEffect>
                                  </p:childTnLst>
                                </p:cTn>
                              </p:par>
                              <p:par>
                                <p:cTn id="11" presetID="9" presetClass="emph" presetSubtype="0" grpId="0" nodeType="withEffect">
                                  <p:stCondLst>
                                    <p:cond delay="0"/>
                                  </p:stCondLst>
                                  <p:childTnLst>
                                    <p:set>
                                      <p:cBhvr rctx="PPT">
                                        <p:cTn id="12" dur="indefinite"/>
                                        <p:tgtEl>
                                          <p:spTgt spid="5"/>
                                        </p:tgtEl>
                                        <p:attrNameLst>
                                          <p:attrName>style.opacity</p:attrName>
                                        </p:attrNameLst>
                                      </p:cBhvr>
                                      <p:to>
                                        <p:strVal val="0.5"/>
                                      </p:to>
                                    </p:set>
                                    <p:animEffect filter="image" prLst="opacity: 0.5">
                                      <p:cBhvr rctx="IE">
                                        <p:cTn id="13"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Höflichkeitsform</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Genitiv</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Konjunktiv</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Transsexualität</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Was ist „der Frau“ und „der Tochter“?</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59508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Abartigkeit</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Vergnügen</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Ichbezogenheit</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Uneigennützigkeit</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Was bedeutet Altruismus?</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98287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5"/>
                                        </p:tgtEl>
                                        <p:attrNameLst>
                                          <p:attrName>style.opacity</p:attrName>
                                        </p:attrNameLst>
                                      </p:cBhvr>
                                      <p:to>
                                        <p:strVal val="0.5"/>
                                      </p:to>
                                    </p:set>
                                    <p:animEffect filter="image" prLst="opacity: 0.5">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4"/>
                                        </p:tgtEl>
                                        <p:attrNameLst>
                                          <p:attrName>style.opacity</p:attrName>
                                        </p:attrNameLst>
                                      </p:cBhvr>
                                      <p:to>
                                        <p:strVal val="0.5"/>
                                      </p:to>
                                    </p:set>
                                    <p:animEffect filter="image" prLst="opacity: 0.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err="1" smtClean="0"/>
              <a:t>Caipirinja</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Caipirinha</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err="1" smtClean="0"/>
              <a:t>Cjpirinha</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err="1"/>
              <a:t>Cajpiriña</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Was so mancher selbst im nüchternen Zustand nicht hinbekommt: Korrekt schreibt sich der beliebte Cocktail …?</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68706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7"/>
                                        </p:tgtEl>
                                        <p:attrNameLst>
                                          <p:attrName>style.opacity</p:attrName>
                                        </p:attrNameLst>
                                      </p:cBhvr>
                                      <p:to>
                                        <p:strVal val="0.5"/>
                                      </p:to>
                                    </p:set>
                                    <p:animEffect filter="image" prLst="opacity: 0.5">
                                      <p:cBhvr rctx="IE">
                                        <p:cTn id="7" dur="indefinite"/>
                                        <p:tgtEl>
                                          <p:spTgt spid="7"/>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4"/>
                                        </p:tgtEl>
                                        <p:attrNameLst>
                                          <p:attrName>style.opacity</p:attrName>
                                        </p:attrNameLst>
                                      </p:cBhvr>
                                      <p:to>
                                        <p:strVal val="0.5"/>
                                      </p:to>
                                    </p:set>
                                    <p:animEffect filter="image" prLst="opacity: 0.5">
                                      <p:cBhvr rctx="IE">
                                        <p:cTn id="13"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Haarspray</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err="1" smtClean="0"/>
              <a:t>Deospray</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Nasenspray</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Pfefferspray</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Wobei wird vor einem sogenannten Rebound-Effekt gewarnt, der nicht selten zu einer Abhängigkeit führt?</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12074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7"/>
                                        </p:tgtEl>
                                        <p:attrNameLst>
                                          <p:attrName>style.opacity</p:attrName>
                                        </p:attrNameLst>
                                      </p:cBhvr>
                                      <p:to>
                                        <p:strVal val="0.5"/>
                                      </p:to>
                                    </p:set>
                                    <p:animEffect filter="image" prLst="opacity: 0.5">
                                      <p:cBhvr rctx="IE">
                                        <p:cTn id="10" dur="indefinite"/>
                                        <p:tgtEl>
                                          <p:spTgt spid="7"/>
                                        </p:tgtEl>
                                      </p:cBhvr>
                                    </p:animEffect>
                                  </p:childTnLst>
                                </p:cTn>
                              </p:par>
                              <p:par>
                                <p:cTn id="11" presetID="9" presetClass="emph" presetSubtype="0" grpId="0" nodeType="withEffect">
                                  <p:stCondLst>
                                    <p:cond delay="0"/>
                                  </p:stCondLst>
                                  <p:childTnLst>
                                    <p:set>
                                      <p:cBhvr rctx="PPT">
                                        <p:cTn id="12" dur="indefinite"/>
                                        <p:tgtEl>
                                          <p:spTgt spid="5"/>
                                        </p:tgtEl>
                                        <p:attrNameLst>
                                          <p:attrName>style.opacity</p:attrName>
                                        </p:attrNameLst>
                                      </p:cBhvr>
                                      <p:to>
                                        <p:strVal val="0.5"/>
                                      </p:to>
                                    </p:set>
                                    <p:animEffect filter="image" prLst="opacity: 0.5">
                                      <p:cBhvr rctx="IE">
                                        <p:cTn id="13"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Kongo</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Angola</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Botswana</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Simbabwe</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An welchen afrikanischen Staat</a:t>
            </a:r>
          </a:p>
          <a:p>
            <a:pPr algn="ctr"/>
            <a:r>
              <a:rPr lang="de-DE" sz="2800" dirty="0" smtClean="0"/>
              <a:t>grenzt Namibia im Norden?</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08228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7"/>
                                        </p:tgtEl>
                                        <p:attrNameLst>
                                          <p:attrName>style.opacity</p:attrName>
                                        </p:attrNameLst>
                                      </p:cBhvr>
                                      <p:to>
                                        <p:strVal val="0.5"/>
                                      </p:to>
                                    </p:set>
                                    <p:animEffect filter="image" prLst="opacity: 0.5">
                                      <p:cBhvr rctx="IE">
                                        <p:cTn id="7" dur="indefinite"/>
                                        <p:tgtEl>
                                          <p:spTgt spid="7"/>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4"/>
                                        </p:tgtEl>
                                        <p:attrNameLst>
                                          <p:attrName>style.opacity</p:attrName>
                                        </p:attrNameLst>
                                      </p:cBhvr>
                                      <p:to>
                                        <p:strVal val="0.5"/>
                                      </p:to>
                                    </p:set>
                                    <p:animEffect filter="image" prLst="opacity: 0.5">
                                      <p:cBhvr rctx="IE">
                                        <p:cTn id="13"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err="1" smtClean="0"/>
              <a:t>Nünftig</a:t>
            </a:r>
            <a:r>
              <a:rPr lang="de-DE" sz="2800" dirty="0" smtClean="0"/>
              <a:t> vernünftig</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Sichtig umsichtig</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Sonnen besonnen</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Sam achtsam</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Gesundheitsbewusste Strandurlauber sind</a:t>
            </a:r>
          </a:p>
          <a:p>
            <a:pPr algn="ctr"/>
            <a:r>
              <a:rPr lang="de-DE" sz="2800" dirty="0" smtClean="0"/>
              <a:t>auch bei …?</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72491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widerrufen</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betrügen</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bloßstellen</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nötigen</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Was bedeutet desavouieren?</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193969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An erster</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Vor dem Objekt</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An zweiter</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An letzter Stelle</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An welcher Stelle des Satzes steht gewöhnlich</a:t>
            </a:r>
          </a:p>
          <a:p>
            <a:pPr algn="ctr"/>
            <a:r>
              <a:rPr lang="de-DE" sz="2800" dirty="0" smtClean="0"/>
              <a:t>das türkische Verb?</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108102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5"/>
                                        </p:tgtEl>
                                        <p:attrNameLst>
                                          <p:attrName>style.opacity</p:attrName>
                                        </p:attrNameLst>
                                      </p:cBhvr>
                                      <p:to>
                                        <p:strVal val="0.5"/>
                                      </p:to>
                                    </p:set>
                                    <p:animEffect filter="image" prLst="opacity: 0.5">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4"/>
                                        </p:tgtEl>
                                        <p:attrNameLst>
                                          <p:attrName>style.opacity</p:attrName>
                                        </p:attrNameLst>
                                      </p:cBhvr>
                                      <p:to>
                                        <p:strVal val="0.5"/>
                                      </p:to>
                                    </p:set>
                                    <p:animEffect filter="image" prLst="opacity: 0.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Kenia</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Mosambik</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Südafrika</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Burundi</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In welchem afrikanischen Staat wurde</a:t>
            </a:r>
          </a:p>
          <a:p>
            <a:pPr algn="ctr"/>
            <a:r>
              <a:rPr lang="de-DE" sz="2800" dirty="0" smtClean="0"/>
              <a:t>Nelson Mandela geboren?</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118012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9600" dirty="0" smtClean="0">
                <a:latin typeface="hello honey - Personal Use" panose="02000500000000000000" pitchFamily="50" charset="0"/>
              </a:rPr>
              <a:t>Schnellfragerunde</a:t>
            </a:r>
            <a:endParaRPr lang="de-DE" sz="9600" dirty="0">
              <a:latin typeface="hello honey - Personal Use" panose="02000500000000000000" pitchFamily="50" charset="0"/>
            </a:endParaRPr>
          </a:p>
        </p:txBody>
      </p:sp>
      <p:sp>
        <p:nvSpPr>
          <p:cNvPr id="3" name="Textplatzhalter 2"/>
          <p:cNvSpPr>
            <a:spLocks noGrp="1"/>
          </p:cNvSpPr>
          <p:nvPr>
            <p:ph type="body" idx="1"/>
          </p:nvPr>
        </p:nvSpPr>
        <p:spPr>
          <a:xfrm>
            <a:off x="1024467" y="3886200"/>
            <a:ext cx="10490200" cy="711200"/>
          </a:xfrm>
        </p:spPr>
        <p:txBody>
          <a:bodyPr/>
          <a:lstStyle/>
          <a:p>
            <a:pPr algn="ctr"/>
            <a:r>
              <a:rPr lang="de-DE" dirty="0" smtClean="0"/>
              <a:t>Zeit: 1 Minute</a:t>
            </a:r>
            <a:endParaRPr lang="de-DE" dirty="0"/>
          </a:p>
        </p:txBody>
      </p:sp>
    </p:spTree>
    <p:extLst>
      <p:ext uri="{BB962C8B-B14F-4D97-AF65-F5344CB8AC3E}">
        <p14:creationId xmlns:p14="http://schemas.microsoft.com/office/powerpoint/2010/main" val="32843342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Stratosphäre</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Exosphäre</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Thermosphäre</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Troposphäre</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Wie heißt die unterste Schicht der</a:t>
            </a:r>
          </a:p>
          <a:p>
            <a:pPr algn="ctr"/>
            <a:r>
              <a:rPr lang="de-DE" sz="2800" dirty="0" smtClean="0"/>
              <a:t>Erdatmosphäre?</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257006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5"/>
                                        </p:tgtEl>
                                        <p:attrNameLst>
                                          <p:attrName>style.opacity</p:attrName>
                                        </p:attrNameLst>
                                      </p:cBhvr>
                                      <p:to>
                                        <p:strVal val="0.5"/>
                                      </p:to>
                                    </p:set>
                                    <p:animEffect filter="image" prLst="opacity: 0.5">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4"/>
                                        </p:tgtEl>
                                        <p:attrNameLst>
                                          <p:attrName>style.opacity</p:attrName>
                                        </p:attrNameLst>
                                      </p:cBhvr>
                                      <p:to>
                                        <p:strVal val="0.5"/>
                                      </p:to>
                                    </p:set>
                                    <p:animEffect filter="image" prLst="opacity: 0.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Goldene Hochzeit</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Diamantene Hochzeit</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Eiserne Hochzeit</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err="1" smtClean="0"/>
              <a:t>Kronjuwelenhochzeit</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Am 75. Hochzeitstag feiert man die …</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57725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5"/>
                                        </p:tgtEl>
                                        <p:attrNameLst>
                                          <p:attrName>style.opacity</p:attrName>
                                        </p:attrNameLst>
                                      </p:cBhvr>
                                      <p:to>
                                        <p:strVal val="0.5"/>
                                      </p:to>
                                    </p:set>
                                    <p:animEffect filter="image" prLst="opacity: 0.5">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4"/>
                                        </p:tgtEl>
                                        <p:attrNameLst>
                                          <p:attrName>style.opacity</p:attrName>
                                        </p:attrNameLst>
                                      </p:cBhvr>
                                      <p:to>
                                        <p:strVal val="0.5"/>
                                      </p:to>
                                    </p:set>
                                    <p:animEffect filter="image" prLst="opacity: 0.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Mongolei</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Usbekistan</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Norwegen</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Lettland</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Welches Land teilt keine Grenze mit Russland?</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418557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Norwegischer</a:t>
            </a:r>
          </a:p>
          <a:p>
            <a:pPr algn="ctr"/>
            <a:r>
              <a:rPr lang="de-DE" sz="2800" dirty="0" smtClean="0"/>
              <a:t>Bundestag</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Folketing</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Föderales Parlament Norwegen</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err="1" smtClean="0"/>
              <a:t>Storting</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smtClean="0"/>
              <a:t>Wie heißt das Parlament von Norwegen?</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241570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25 km/h</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40 km/h</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75 km/h</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60 km/h</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a:t>Welche Geschwindigkeit können Eisschnellläufer im Sprint durchschnittlich erreichen? </a:t>
            </a:r>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65212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Pythagoras</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Platon</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Aristoteles</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Sokrates</a:t>
            </a:r>
            <a:endParaRPr lang="de-DE" sz="2800" dirty="0"/>
          </a:p>
        </p:txBody>
      </p:sp>
      <p:sp>
        <p:nvSpPr>
          <p:cNvPr id="8" name="Textfeld 7"/>
          <p:cNvSpPr txBox="1"/>
          <p:nvPr/>
        </p:nvSpPr>
        <p:spPr>
          <a:xfrm>
            <a:off x="685799" y="741145"/>
            <a:ext cx="10820401" cy="954107"/>
          </a:xfrm>
          <a:prstGeom prst="rect">
            <a:avLst/>
          </a:prstGeom>
          <a:noFill/>
        </p:spPr>
        <p:txBody>
          <a:bodyPr wrap="square" rtlCol="0">
            <a:spAutoFit/>
          </a:bodyPr>
          <a:lstStyle/>
          <a:p>
            <a:pPr algn="ctr"/>
            <a:r>
              <a:rPr lang="de-DE" sz="2800" dirty="0" smtClean="0"/>
              <a:t>Wer gilt als der erste bekannte Vegetarier</a:t>
            </a:r>
          </a:p>
          <a:p>
            <a:pPr algn="ctr"/>
            <a:r>
              <a:rPr lang="de-DE" sz="2800" dirty="0" smtClean="0"/>
              <a:t>der Geschichte?</a:t>
            </a:r>
            <a:endParaRPr lang="de-DE" sz="2800" dirty="0"/>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35005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6"/>
                                        </p:tgtEl>
                                        <p:attrNameLst>
                                          <p:attrName>style.opacity</p:attrName>
                                        </p:attrNameLst>
                                      </p:cBhvr>
                                      <p:to>
                                        <p:strVal val="0.5"/>
                                      </p:to>
                                    </p:set>
                                    <p:animEffect filter="image" prLst="opacity: 0.5">
                                      <p:cBhvr rctx="IE">
                                        <p:cTn id="7" dur="indefinite"/>
                                        <p:tgtEl>
                                          <p:spTgt spid="6"/>
                                        </p:tgtEl>
                                      </p:cBhvr>
                                    </p:animEffect>
                                  </p:childTnLst>
                                </p:cTn>
                              </p:par>
                              <p:par>
                                <p:cTn id="8" presetID="9" presetClass="emph" presetSubtype="0" grpId="0" nodeType="withEffect">
                                  <p:stCondLst>
                                    <p:cond delay="0"/>
                                  </p:stCondLst>
                                  <p:childTnLst>
                                    <p:set>
                                      <p:cBhvr rctx="PPT">
                                        <p:cTn id="9" dur="indefinite"/>
                                        <p:tgtEl>
                                          <p:spTgt spid="7"/>
                                        </p:tgtEl>
                                        <p:attrNameLst>
                                          <p:attrName>style.opacity</p:attrName>
                                        </p:attrNameLst>
                                      </p:cBhvr>
                                      <p:to>
                                        <p:strVal val="0.5"/>
                                      </p:to>
                                    </p:set>
                                    <p:animEffect filter="image" prLst="opacity: 0.5">
                                      <p:cBhvr rctx="IE">
                                        <p:cTn id="10" dur="indefinite"/>
                                        <p:tgtEl>
                                          <p:spTgt spid="7"/>
                                        </p:tgtEl>
                                      </p:cBhvr>
                                    </p:animEffect>
                                  </p:childTnLst>
                                </p:cTn>
                              </p:par>
                              <p:par>
                                <p:cTn id="11" presetID="9" presetClass="emph" presetSubtype="0" grpId="0" nodeType="withEffect">
                                  <p:stCondLst>
                                    <p:cond delay="0"/>
                                  </p:stCondLst>
                                  <p:childTnLst>
                                    <p:set>
                                      <p:cBhvr rctx="PPT">
                                        <p:cTn id="12" dur="indefinite"/>
                                        <p:tgtEl>
                                          <p:spTgt spid="5"/>
                                        </p:tgtEl>
                                        <p:attrNameLst>
                                          <p:attrName>style.opacity</p:attrName>
                                        </p:attrNameLst>
                                      </p:cBhvr>
                                      <p:to>
                                        <p:strVal val="0.5"/>
                                      </p:to>
                                    </p:set>
                                    <p:animEffect filter="image" prLst="opacity: 0.5">
                                      <p:cBhvr rctx="IE">
                                        <p:cTn id="13"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85799" y="2194559"/>
            <a:ext cx="5148000" cy="1800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e-DE" sz="2800" dirty="0" smtClean="0"/>
              <a:t>„In Vielfalt geeint“</a:t>
            </a:r>
            <a:endParaRPr lang="de-DE" sz="2800" dirty="0"/>
          </a:p>
        </p:txBody>
      </p:sp>
      <p:sp>
        <p:nvSpPr>
          <p:cNvPr id="5" name="Rechteck 4"/>
          <p:cNvSpPr/>
          <p:nvPr/>
        </p:nvSpPr>
        <p:spPr>
          <a:xfrm>
            <a:off x="685799" y="4418685"/>
            <a:ext cx="5148000" cy="1800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2800" dirty="0" smtClean="0"/>
              <a:t>„Gemeinsam sind</a:t>
            </a:r>
          </a:p>
          <a:p>
            <a:pPr algn="ctr"/>
            <a:r>
              <a:rPr lang="de-DE" sz="2800" dirty="0" smtClean="0"/>
              <a:t>wir eins“</a:t>
            </a:r>
            <a:endParaRPr lang="de-DE" sz="2800" dirty="0"/>
          </a:p>
        </p:txBody>
      </p:sp>
      <p:sp>
        <p:nvSpPr>
          <p:cNvPr id="6" name="Rechteck 5"/>
          <p:cNvSpPr/>
          <p:nvPr/>
        </p:nvSpPr>
        <p:spPr>
          <a:xfrm>
            <a:off x="6358200" y="2194559"/>
            <a:ext cx="5148000" cy="1800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2800" dirty="0" smtClean="0"/>
              <a:t>„In Stärke vereint“</a:t>
            </a:r>
            <a:endParaRPr lang="de-DE" sz="2800" dirty="0"/>
          </a:p>
        </p:txBody>
      </p:sp>
      <p:sp>
        <p:nvSpPr>
          <p:cNvPr id="7" name="Rechteck 6"/>
          <p:cNvSpPr/>
          <p:nvPr/>
        </p:nvSpPr>
        <p:spPr>
          <a:xfrm>
            <a:off x="6358200" y="4418685"/>
            <a:ext cx="5148000" cy="180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2800" dirty="0" smtClean="0"/>
              <a:t>„Niemals allein“</a:t>
            </a:r>
            <a:endParaRPr lang="de-DE" sz="2800" dirty="0"/>
          </a:p>
        </p:txBody>
      </p:sp>
      <p:sp>
        <p:nvSpPr>
          <p:cNvPr id="8" name="Textfeld 7"/>
          <p:cNvSpPr txBox="1"/>
          <p:nvPr/>
        </p:nvSpPr>
        <p:spPr>
          <a:xfrm>
            <a:off x="685799" y="741145"/>
            <a:ext cx="10820401" cy="523220"/>
          </a:xfrm>
          <a:prstGeom prst="rect">
            <a:avLst/>
          </a:prstGeom>
          <a:noFill/>
        </p:spPr>
        <p:txBody>
          <a:bodyPr wrap="square" rtlCol="0">
            <a:spAutoFit/>
          </a:bodyPr>
          <a:lstStyle/>
          <a:p>
            <a:pPr algn="ctr"/>
            <a:r>
              <a:rPr lang="de-DE" sz="2800" dirty="0"/>
              <a:t>Wie heißt das Motto der Europäischen Union?</a:t>
            </a:r>
          </a:p>
        </p:txBody>
      </p:sp>
      <p:sp>
        <p:nvSpPr>
          <p:cNvPr id="9" name="Ellipse 8"/>
          <p:cNvSpPr/>
          <p:nvPr/>
        </p:nvSpPr>
        <p:spPr>
          <a:xfrm>
            <a:off x="161397" y="2569239"/>
            <a:ext cx="1042639" cy="1050637"/>
          </a:xfrm>
          <a:prstGeom prst="ellipse">
            <a:avLst/>
          </a:prstGeom>
          <a:solidFill>
            <a:srgbClr val="0070C0"/>
          </a:solidFill>
          <a:ln>
            <a:solidFill>
              <a:srgbClr val="0070C0"/>
            </a:solidFill>
          </a:ln>
        </p:spPr>
        <p:style>
          <a:lnRef idx="0">
            <a:schemeClr val="accent6"/>
          </a:lnRef>
          <a:fillRef idx="3">
            <a:schemeClr val="accent6"/>
          </a:fillRef>
          <a:effectRef idx="3">
            <a:schemeClr val="accent6"/>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A</a:t>
            </a:r>
            <a:endParaRPr lang="de-DE" sz="5400" b="1" dirty="0">
              <a:effectLst>
                <a:outerShdw blurRad="38100" dist="38100" dir="2700000" algn="tl">
                  <a:srgbClr val="000000">
                    <a:alpha val="43137"/>
                  </a:srgbClr>
                </a:outerShdw>
              </a:effectLst>
            </a:endParaRPr>
          </a:p>
        </p:txBody>
      </p:sp>
      <p:sp>
        <p:nvSpPr>
          <p:cNvPr id="10" name="Ellipse 9"/>
          <p:cNvSpPr/>
          <p:nvPr/>
        </p:nvSpPr>
        <p:spPr>
          <a:xfrm>
            <a:off x="10984390" y="4868547"/>
            <a:ext cx="1042639" cy="1050637"/>
          </a:xfrm>
          <a:prstGeom prst="ellipse">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D</a:t>
            </a:r>
            <a:endParaRPr lang="de-DE" sz="5400" b="1" dirty="0">
              <a:effectLst>
                <a:outerShdw blurRad="38100" dist="38100" dir="2700000" algn="tl">
                  <a:srgbClr val="000000">
                    <a:alpha val="43137"/>
                  </a:srgbClr>
                </a:outerShdw>
              </a:effectLst>
            </a:endParaRPr>
          </a:p>
        </p:txBody>
      </p:sp>
      <p:sp>
        <p:nvSpPr>
          <p:cNvPr id="11" name="Ellipse 10"/>
          <p:cNvSpPr/>
          <p:nvPr/>
        </p:nvSpPr>
        <p:spPr>
          <a:xfrm>
            <a:off x="10984391" y="2569240"/>
            <a:ext cx="1042639" cy="1050637"/>
          </a:xfrm>
          <a:prstGeom prst="ellipse">
            <a:avLst/>
          </a:prstGeom>
          <a:solidFill>
            <a:srgbClr val="00B050"/>
          </a:solidFill>
          <a:ln>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5400" b="1" dirty="0" smtClean="0">
                <a:effectLst>
                  <a:outerShdw blurRad="38100" dist="38100" dir="2700000" algn="tl">
                    <a:srgbClr val="000000">
                      <a:alpha val="43137"/>
                    </a:srgbClr>
                  </a:outerShdw>
                </a:effectLst>
              </a:rPr>
              <a:t>B</a:t>
            </a:r>
            <a:endParaRPr lang="de-DE" sz="5400" b="1" dirty="0">
              <a:effectLst>
                <a:outerShdw blurRad="38100" dist="38100" dir="2700000" algn="tl">
                  <a:srgbClr val="000000">
                    <a:alpha val="43137"/>
                  </a:srgbClr>
                </a:outerShdw>
              </a:effectLst>
            </a:endParaRPr>
          </a:p>
        </p:txBody>
      </p:sp>
      <p:sp>
        <p:nvSpPr>
          <p:cNvPr id="12" name="Ellipse 11"/>
          <p:cNvSpPr/>
          <p:nvPr/>
        </p:nvSpPr>
        <p:spPr>
          <a:xfrm>
            <a:off x="161398" y="4793366"/>
            <a:ext cx="1042639" cy="1050637"/>
          </a:xfrm>
          <a:prstGeom prst="ellipse">
            <a:avLst/>
          </a:prstGeom>
          <a:solidFill>
            <a:srgbClr val="00FFCC"/>
          </a:solidFill>
          <a:ln>
            <a:solidFill>
              <a:srgbClr val="00FFCC"/>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5400" b="1" dirty="0" smtClean="0">
                <a:effectLst>
                  <a:outerShdw blurRad="38100" dist="38100" dir="2700000" algn="tl">
                    <a:srgbClr val="000000">
                      <a:alpha val="43137"/>
                    </a:srgbClr>
                  </a:outerShdw>
                </a:effectLst>
              </a:rPr>
              <a:t>C</a:t>
            </a:r>
            <a:endParaRPr lang="de-DE" sz="5400" b="1" dirty="0">
              <a:effectLst>
                <a:outerShdw blurRad="38100" dist="38100" dir="2700000" algn="tl">
                  <a:srgbClr val="000000">
                    <a:alpha val="43137"/>
                  </a:srgbClr>
                </a:outerShdw>
              </a:effectLst>
            </a:endParaRPr>
          </a:p>
        </p:txBody>
      </p:sp>
      <p:sp>
        <p:nvSpPr>
          <p:cNvPr id="13" name="Rechteck 12"/>
          <p:cNvSpPr/>
          <p:nvPr/>
        </p:nvSpPr>
        <p:spPr>
          <a:xfrm>
            <a:off x="665567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1</a:t>
            </a:r>
            <a:endParaRPr lang="de-DE" dirty="0"/>
          </a:p>
        </p:txBody>
      </p:sp>
      <p:sp>
        <p:nvSpPr>
          <p:cNvPr id="14" name="Rechteck 13"/>
          <p:cNvSpPr/>
          <p:nvPr/>
        </p:nvSpPr>
        <p:spPr>
          <a:xfrm>
            <a:off x="7373951" y="118761"/>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2</a:t>
            </a:r>
          </a:p>
        </p:txBody>
      </p:sp>
      <p:sp>
        <p:nvSpPr>
          <p:cNvPr id="15" name="Rechteck 14"/>
          <p:cNvSpPr/>
          <p:nvPr/>
        </p:nvSpPr>
        <p:spPr>
          <a:xfrm>
            <a:off x="8089464" y="113385"/>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3</a:t>
            </a:r>
          </a:p>
        </p:txBody>
      </p:sp>
      <p:sp>
        <p:nvSpPr>
          <p:cNvPr id="16" name="Rechteck 15"/>
          <p:cNvSpPr/>
          <p:nvPr/>
        </p:nvSpPr>
        <p:spPr>
          <a:xfrm>
            <a:off x="9520490" y="107980"/>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5</a:t>
            </a:r>
            <a:endParaRPr lang="de-DE" dirty="0"/>
          </a:p>
        </p:txBody>
      </p:sp>
      <p:sp>
        <p:nvSpPr>
          <p:cNvPr id="17" name="Rechteck 16"/>
          <p:cNvSpPr/>
          <p:nvPr/>
        </p:nvSpPr>
        <p:spPr>
          <a:xfrm>
            <a:off x="8804977" y="111296"/>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4</a:t>
            </a:r>
            <a:endParaRPr lang="de-DE" dirty="0"/>
          </a:p>
        </p:txBody>
      </p:sp>
      <p:sp>
        <p:nvSpPr>
          <p:cNvPr id="18" name="Rechteck 17"/>
          <p:cNvSpPr/>
          <p:nvPr/>
        </p:nvSpPr>
        <p:spPr>
          <a:xfrm>
            <a:off x="11667029" y="108788"/>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8</a:t>
            </a:r>
          </a:p>
        </p:txBody>
      </p:sp>
      <p:sp>
        <p:nvSpPr>
          <p:cNvPr id="19" name="Rechteck 18"/>
          <p:cNvSpPr/>
          <p:nvPr/>
        </p:nvSpPr>
        <p:spPr>
          <a:xfrm>
            <a:off x="10236003" y="11037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6</a:t>
            </a:r>
          </a:p>
        </p:txBody>
      </p:sp>
      <p:sp>
        <p:nvSpPr>
          <p:cNvPr id="20" name="Rechteck 19"/>
          <p:cNvSpPr/>
          <p:nvPr/>
        </p:nvSpPr>
        <p:spPr>
          <a:xfrm>
            <a:off x="10951516" y="91202"/>
            <a:ext cx="360000" cy="36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7</a:t>
            </a:r>
          </a:p>
        </p:txBody>
      </p:sp>
    </p:spTree>
    <p:extLst>
      <p:ext uri="{BB962C8B-B14F-4D97-AF65-F5344CB8AC3E}">
        <p14:creationId xmlns:p14="http://schemas.microsoft.com/office/powerpoint/2010/main" val="308773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6"/>
                                        </p:tgtEl>
                                        <p:attrNameLst>
                                          <p:attrName>style.opacity</p:attrName>
                                        </p:attrNameLst>
                                      </p:cBhvr>
                                      <p:to>
                                        <p:strVal val="0.5"/>
                                      </p:to>
                                    </p:set>
                                    <p:animEffect filter="image" prLst="opacity: 0.5">
                                      <p:cBhvr rctx="IE">
                                        <p:cTn id="7" dur="indefinite"/>
                                        <p:tgtEl>
                                          <p:spTgt spid="6"/>
                                        </p:tgtEl>
                                      </p:cBhvr>
                                    </p:animEffect>
                                  </p:childTnLst>
                                </p:cTn>
                              </p:par>
                              <p:par>
                                <p:cTn id="8" presetID="9" presetClass="emph" presetSubtype="0" grpId="0" nodeType="withEffect">
                                  <p:stCondLst>
                                    <p:cond delay="0"/>
                                  </p:stCondLst>
                                  <p:childTnLst>
                                    <p:set>
                                      <p:cBhvr rctx="PPT">
                                        <p:cTn id="9" dur="indefinite"/>
                                        <p:tgtEl>
                                          <p:spTgt spid="7"/>
                                        </p:tgtEl>
                                        <p:attrNameLst>
                                          <p:attrName>style.opacity</p:attrName>
                                        </p:attrNameLst>
                                      </p:cBhvr>
                                      <p:to>
                                        <p:strVal val="0.5"/>
                                      </p:to>
                                    </p:set>
                                    <p:animEffect filter="image" prLst="opacity: 0.5">
                                      <p:cBhvr rctx="IE">
                                        <p:cTn id="10" dur="indefinite"/>
                                        <p:tgtEl>
                                          <p:spTgt spid="7"/>
                                        </p:tgtEl>
                                      </p:cBhvr>
                                    </p:animEffect>
                                  </p:childTnLst>
                                </p:cTn>
                              </p:par>
                              <p:par>
                                <p:cTn id="11" presetID="9" presetClass="emph" presetSubtype="0" grpId="0" nodeType="withEffect">
                                  <p:stCondLst>
                                    <p:cond delay="0"/>
                                  </p:stCondLst>
                                  <p:childTnLst>
                                    <p:set>
                                      <p:cBhvr rctx="PPT">
                                        <p:cTn id="12" dur="indefinite"/>
                                        <p:tgtEl>
                                          <p:spTgt spid="5"/>
                                        </p:tgtEl>
                                        <p:attrNameLst>
                                          <p:attrName>style.opacity</p:attrName>
                                        </p:attrNameLst>
                                      </p:cBhvr>
                                      <p:to>
                                        <p:strVal val="0.5"/>
                                      </p:to>
                                    </p:set>
                                    <p:animEffect filter="image" prLst="opacity: 0.5">
                                      <p:cBhvr rctx="IE">
                                        <p:cTn id="13"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9600" dirty="0" smtClean="0">
                <a:latin typeface="hello honey - Personal Use" panose="02000500000000000000" pitchFamily="50" charset="0"/>
              </a:rPr>
              <a:t>Endrunde</a:t>
            </a:r>
            <a:endParaRPr lang="de-DE" sz="9600" dirty="0">
              <a:latin typeface="hello honey - Personal Use" panose="02000500000000000000" pitchFamily="50" charset="0"/>
            </a:endParaRPr>
          </a:p>
        </p:txBody>
      </p:sp>
      <p:sp>
        <p:nvSpPr>
          <p:cNvPr id="3" name="Textplatzhalter 2"/>
          <p:cNvSpPr>
            <a:spLocks noGrp="1"/>
          </p:cNvSpPr>
          <p:nvPr>
            <p:ph type="body" idx="1"/>
          </p:nvPr>
        </p:nvSpPr>
        <p:spPr>
          <a:xfrm>
            <a:off x="1024467" y="3886200"/>
            <a:ext cx="10490200" cy="711200"/>
          </a:xfrm>
        </p:spPr>
        <p:txBody>
          <a:bodyPr>
            <a:normAutofit fontScale="92500" lnSpcReduction="10000"/>
          </a:bodyPr>
          <a:lstStyle/>
          <a:p>
            <a:pPr algn="ctr"/>
            <a:r>
              <a:rPr lang="de-DE" dirty="0" smtClean="0"/>
              <a:t>Der Jäger versucht das Team einzufangen</a:t>
            </a:r>
          </a:p>
          <a:p>
            <a:pPr algn="ctr"/>
            <a:r>
              <a:rPr lang="de-DE" dirty="0" smtClean="0"/>
              <a:t>Zeit: 2 Minuten</a:t>
            </a:r>
            <a:endParaRPr lang="de-DE" dirty="0"/>
          </a:p>
        </p:txBody>
      </p:sp>
    </p:spTree>
    <p:extLst>
      <p:ext uri="{BB962C8B-B14F-4D97-AF65-F5344CB8AC3E}">
        <p14:creationId xmlns:p14="http://schemas.microsoft.com/office/powerpoint/2010/main" val="20214270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5400" dirty="0" smtClean="0"/>
              <a:t>Team</a:t>
            </a:r>
            <a:endParaRPr lang="de-DE" sz="5400" dirty="0"/>
          </a:p>
        </p:txBody>
      </p:sp>
    </p:spTree>
    <p:extLst>
      <p:ext uri="{BB962C8B-B14F-4D97-AF65-F5344CB8AC3E}">
        <p14:creationId xmlns:p14="http://schemas.microsoft.com/office/powerpoint/2010/main" val="35357046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a:t>Finale Schnellfragerunde</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342900" lvl="0" indent="-342900">
              <a:buFont typeface="+mj-lt"/>
              <a:buAutoNum type="arabicPeriod"/>
            </a:pPr>
            <a:r>
              <a:rPr lang="de-DE" sz="1800" dirty="0"/>
              <a:t>Sofort erledigen kann man redensartlich etwas "an Ort und ..."? </a:t>
            </a:r>
            <a:r>
              <a:rPr lang="de-DE" sz="1800" b="1" dirty="0">
                <a:solidFill>
                  <a:srgbClr val="FF0000"/>
                </a:solidFill>
                <a:sym typeface="Wingdings" panose="05000000000000000000" pitchFamily="2" charset="2"/>
              </a:rPr>
              <a:t></a:t>
            </a:r>
            <a:r>
              <a:rPr lang="de-DE" sz="1800" b="1" dirty="0">
                <a:solidFill>
                  <a:srgbClr val="FF0000"/>
                </a:solidFill>
              </a:rPr>
              <a:t> Stelle</a:t>
            </a:r>
          </a:p>
          <a:p>
            <a:pPr marL="342900" lvl="0" indent="-342900">
              <a:buFont typeface="+mj-lt"/>
              <a:buAutoNum type="arabicPeriod"/>
            </a:pPr>
            <a:r>
              <a:rPr lang="de-DE" sz="1800" dirty="0"/>
              <a:t>Welcher Gott ist der Vater von Herakles? </a:t>
            </a:r>
            <a:r>
              <a:rPr lang="de-DE" sz="1800" b="1" dirty="0">
                <a:solidFill>
                  <a:srgbClr val="FF9900"/>
                </a:solidFill>
                <a:sym typeface="Wingdings" panose="05000000000000000000" pitchFamily="2" charset="2"/>
              </a:rPr>
              <a:t></a:t>
            </a:r>
            <a:r>
              <a:rPr lang="de-DE" sz="1800" b="1" dirty="0">
                <a:solidFill>
                  <a:srgbClr val="FF9900"/>
                </a:solidFill>
              </a:rPr>
              <a:t> Zeus</a:t>
            </a:r>
          </a:p>
          <a:p>
            <a:pPr marL="342900" lvl="0" indent="-342900">
              <a:buFont typeface="+mj-lt"/>
              <a:buAutoNum type="arabicPeriod"/>
            </a:pPr>
            <a:r>
              <a:rPr lang="de-DE" sz="1800" dirty="0"/>
              <a:t>Der Eurotunnel verbindet die Länder England und ...?</a:t>
            </a:r>
            <a:r>
              <a:rPr lang="de-DE" sz="1800" b="1" dirty="0"/>
              <a:t> </a:t>
            </a:r>
            <a:r>
              <a:rPr lang="de-DE" sz="1800" b="1" dirty="0">
                <a:solidFill>
                  <a:srgbClr val="FFFF00"/>
                </a:solidFill>
                <a:sym typeface="Wingdings" panose="05000000000000000000" pitchFamily="2" charset="2"/>
              </a:rPr>
              <a:t></a:t>
            </a:r>
            <a:r>
              <a:rPr lang="de-DE" sz="1800" b="1" dirty="0">
                <a:solidFill>
                  <a:srgbClr val="FFFF00"/>
                </a:solidFill>
              </a:rPr>
              <a:t> Frankreich</a:t>
            </a:r>
            <a:endParaRPr lang="de-DE" sz="1800" dirty="0">
              <a:solidFill>
                <a:srgbClr val="FFFF00"/>
              </a:solidFill>
            </a:endParaRPr>
          </a:p>
          <a:p>
            <a:pPr marL="342900" lvl="0" indent="-342900">
              <a:buFont typeface="+mj-lt"/>
              <a:buAutoNum type="arabicPeriod"/>
            </a:pPr>
            <a:r>
              <a:rPr lang="de-DE" sz="1800" dirty="0"/>
              <a:t>Nach wie vielen Minuten ist die erste Pause beim Eishockey? </a:t>
            </a:r>
            <a:r>
              <a:rPr lang="de-DE" sz="1800" b="1" dirty="0">
                <a:solidFill>
                  <a:srgbClr val="66FF33"/>
                </a:solidFill>
                <a:sym typeface="Wingdings" panose="05000000000000000000" pitchFamily="2" charset="2"/>
              </a:rPr>
              <a:t></a:t>
            </a:r>
            <a:r>
              <a:rPr lang="de-DE" sz="1800" b="1" dirty="0">
                <a:solidFill>
                  <a:srgbClr val="66FF33"/>
                </a:solidFill>
              </a:rPr>
              <a:t> 20 Minuten</a:t>
            </a:r>
          </a:p>
          <a:p>
            <a:pPr marL="342900" lvl="0" indent="-342900">
              <a:buFont typeface="+mj-lt"/>
              <a:buAutoNum type="arabicPeriod"/>
            </a:pPr>
            <a:r>
              <a:rPr lang="de-DE" sz="1800" dirty="0"/>
              <a:t>Welches Tier ist im deutschen Staatswappen zu sehen? </a:t>
            </a:r>
            <a:r>
              <a:rPr lang="de-DE" sz="1800" b="1" dirty="0">
                <a:solidFill>
                  <a:srgbClr val="00FFFF"/>
                </a:solidFill>
                <a:sym typeface="Wingdings" panose="05000000000000000000" pitchFamily="2" charset="2"/>
              </a:rPr>
              <a:t></a:t>
            </a:r>
            <a:r>
              <a:rPr lang="de-DE" sz="1800" b="1" dirty="0">
                <a:solidFill>
                  <a:srgbClr val="00FFFF"/>
                </a:solidFill>
              </a:rPr>
              <a:t> Adler</a:t>
            </a:r>
          </a:p>
          <a:p>
            <a:pPr marL="342900" lvl="0" indent="-342900">
              <a:buFont typeface="+mj-lt"/>
              <a:buAutoNum type="arabicPeriod"/>
            </a:pPr>
            <a:r>
              <a:rPr lang="de-DE" sz="1800" dirty="0"/>
              <a:t>Was ist der Kehrwert von "ein Achtel"? </a:t>
            </a:r>
            <a:r>
              <a:rPr lang="de-DE" sz="1800" b="1" dirty="0">
                <a:solidFill>
                  <a:srgbClr val="0066FF"/>
                </a:solidFill>
                <a:sym typeface="Wingdings" panose="05000000000000000000" pitchFamily="2" charset="2"/>
              </a:rPr>
              <a:t></a:t>
            </a:r>
            <a:r>
              <a:rPr lang="de-DE" sz="1800" b="1" dirty="0">
                <a:solidFill>
                  <a:srgbClr val="0066FF"/>
                </a:solidFill>
              </a:rPr>
              <a:t> 8 (8/1)</a:t>
            </a:r>
          </a:p>
          <a:p>
            <a:pPr marL="342900" lvl="0" indent="-342900">
              <a:buFont typeface="+mj-lt"/>
              <a:buAutoNum type="arabicPeriod"/>
            </a:pPr>
            <a:r>
              <a:rPr lang="de-DE" sz="1800" dirty="0"/>
              <a:t>Die Hauptfiguren der Serie "</a:t>
            </a:r>
            <a:r>
              <a:rPr lang="de-DE" sz="1800" dirty="0" err="1"/>
              <a:t>Baywatch</a:t>
            </a:r>
            <a:r>
              <a:rPr lang="de-DE" sz="1800" dirty="0"/>
              <a:t>" haben welchen Beruf? </a:t>
            </a:r>
            <a:r>
              <a:rPr lang="de-DE" sz="1800" b="1" dirty="0">
                <a:solidFill>
                  <a:srgbClr val="FF0000"/>
                </a:solidFill>
                <a:sym typeface="Wingdings" panose="05000000000000000000" pitchFamily="2" charset="2"/>
              </a:rPr>
              <a:t></a:t>
            </a:r>
            <a:r>
              <a:rPr lang="de-DE" sz="1800" dirty="0">
                <a:solidFill>
                  <a:srgbClr val="FF0000"/>
                </a:solidFill>
              </a:rPr>
              <a:t> </a:t>
            </a:r>
            <a:r>
              <a:rPr lang="de-DE" sz="1800" b="1" dirty="0">
                <a:solidFill>
                  <a:srgbClr val="FF0000"/>
                </a:solidFill>
              </a:rPr>
              <a:t>Rettungsschwimmer</a:t>
            </a:r>
            <a:endParaRPr lang="de-DE" sz="1800" dirty="0">
              <a:solidFill>
                <a:srgbClr val="FF0000"/>
              </a:solidFill>
            </a:endParaRPr>
          </a:p>
          <a:p>
            <a:pPr marL="342900" lvl="0" indent="-342900">
              <a:buFont typeface="+mj-lt"/>
              <a:buAutoNum type="arabicPeriod"/>
            </a:pPr>
            <a:r>
              <a:rPr lang="de-DE" sz="1800" dirty="0"/>
              <a:t>"Ohne dich schlaf' ich heut' Nacht nicht ein, ohne dich fahr' ich heut' Nacht nicht ..."? </a:t>
            </a:r>
            <a:r>
              <a:rPr lang="de-DE" sz="1800" b="1" dirty="0">
                <a:solidFill>
                  <a:srgbClr val="FF9900"/>
                </a:solidFill>
                <a:sym typeface="Wingdings" panose="05000000000000000000" pitchFamily="2" charset="2"/>
              </a:rPr>
              <a:t></a:t>
            </a:r>
            <a:r>
              <a:rPr lang="de-DE" sz="1800" b="1" dirty="0">
                <a:solidFill>
                  <a:srgbClr val="FF9900"/>
                </a:solidFill>
              </a:rPr>
              <a:t> heim</a:t>
            </a:r>
            <a:endParaRPr lang="de-DE" sz="1800" dirty="0">
              <a:solidFill>
                <a:srgbClr val="FF9900"/>
              </a:solidFill>
            </a:endParaRPr>
          </a:p>
          <a:p>
            <a:pPr marL="342900" lvl="0" indent="-342900">
              <a:buFont typeface="+mj-lt"/>
              <a:buAutoNum type="arabicPeriod"/>
            </a:pPr>
            <a:r>
              <a:rPr lang="de-DE" sz="1800" dirty="0"/>
              <a:t>Eine animierte Fernsehserie trägt den Titel „</a:t>
            </a:r>
            <a:r>
              <a:rPr lang="de-DE" sz="1800" dirty="0" err="1"/>
              <a:t>DuckTales</a:t>
            </a:r>
            <a:r>
              <a:rPr lang="de-DE" sz="1800" dirty="0"/>
              <a:t> – Neues aus …“? </a:t>
            </a:r>
            <a:r>
              <a:rPr lang="de-DE" sz="1800" b="1" dirty="0">
                <a:solidFill>
                  <a:srgbClr val="FFFF00"/>
                </a:solidFill>
                <a:sym typeface="Wingdings" panose="05000000000000000000" pitchFamily="2" charset="2"/>
              </a:rPr>
              <a:t></a:t>
            </a:r>
            <a:r>
              <a:rPr lang="de-DE" sz="1800" b="1" dirty="0">
                <a:solidFill>
                  <a:srgbClr val="FFFF00"/>
                </a:solidFill>
              </a:rPr>
              <a:t> </a:t>
            </a:r>
            <a:r>
              <a:rPr lang="de-DE" sz="1800" b="1" dirty="0" smtClean="0">
                <a:solidFill>
                  <a:srgbClr val="FFFF00"/>
                </a:solidFill>
              </a:rPr>
              <a:t>Entenhausen</a:t>
            </a:r>
            <a:endParaRPr lang="de-DE" sz="1800" dirty="0">
              <a:solidFill>
                <a:srgbClr val="FFFF00"/>
              </a:solidFill>
            </a:endParaRPr>
          </a:p>
          <a:p>
            <a:pPr marL="342900" lvl="0" indent="-342900">
              <a:buFont typeface="+mj-lt"/>
              <a:buAutoNum type="arabicPeriod"/>
            </a:pPr>
            <a:r>
              <a:rPr lang="de-DE" sz="1800" dirty="0" smtClean="0"/>
              <a:t>Wie </a:t>
            </a:r>
            <a:r>
              <a:rPr lang="de-DE" sz="1800" dirty="0"/>
              <a:t>nennt der Segler das Gegenteil eines Sturms? </a:t>
            </a:r>
            <a:r>
              <a:rPr lang="de-DE" sz="1800" b="1" dirty="0">
                <a:solidFill>
                  <a:srgbClr val="66FF33"/>
                </a:solidFill>
                <a:sym typeface="Wingdings" panose="05000000000000000000" pitchFamily="2" charset="2"/>
              </a:rPr>
              <a:t></a:t>
            </a:r>
            <a:r>
              <a:rPr lang="de-DE" sz="1800" b="1" dirty="0">
                <a:solidFill>
                  <a:srgbClr val="66FF33"/>
                </a:solidFill>
              </a:rPr>
              <a:t> Flaute / Windstille</a:t>
            </a:r>
          </a:p>
          <a:p>
            <a:pPr marL="342900" lvl="0" indent="-342900">
              <a:buFont typeface="+mj-lt"/>
              <a:buAutoNum type="arabicPeriod"/>
            </a:pPr>
            <a:r>
              <a:rPr lang="de-DE" sz="1800" dirty="0"/>
              <a:t>Um welchen Körperteil bindet man üblicherweise einen Schlips? </a:t>
            </a:r>
            <a:r>
              <a:rPr lang="de-DE" sz="1800" b="1" dirty="0">
                <a:solidFill>
                  <a:srgbClr val="00FFFF"/>
                </a:solidFill>
                <a:sym typeface="Wingdings" panose="05000000000000000000" pitchFamily="2" charset="2"/>
              </a:rPr>
              <a:t></a:t>
            </a:r>
            <a:r>
              <a:rPr lang="de-DE" sz="1800" b="1" dirty="0">
                <a:solidFill>
                  <a:srgbClr val="00FFFF"/>
                </a:solidFill>
              </a:rPr>
              <a:t> Hals</a:t>
            </a:r>
          </a:p>
          <a:p>
            <a:pPr marL="342900" lvl="0" indent="-342900">
              <a:buFont typeface="+mj-lt"/>
              <a:buAutoNum type="arabicPeriod"/>
            </a:pPr>
            <a:r>
              <a:rPr lang="de-DE" sz="1800" dirty="0"/>
              <a:t>Wie viele Flügel hat ein Zaunkönig? </a:t>
            </a:r>
            <a:r>
              <a:rPr lang="de-DE" sz="1800" b="1" dirty="0">
                <a:solidFill>
                  <a:srgbClr val="0066FF"/>
                </a:solidFill>
                <a:sym typeface="Wingdings" panose="05000000000000000000" pitchFamily="2" charset="2"/>
              </a:rPr>
              <a:t></a:t>
            </a:r>
            <a:r>
              <a:rPr lang="de-DE" sz="1800" b="1" dirty="0">
                <a:solidFill>
                  <a:srgbClr val="0066FF"/>
                </a:solidFill>
              </a:rPr>
              <a:t> 2</a:t>
            </a:r>
          </a:p>
          <a:p>
            <a:pPr marL="342900" lvl="0" indent="-342900">
              <a:buFont typeface="+mj-lt"/>
              <a:buAutoNum type="arabicPeriod"/>
            </a:pPr>
            <a:r>
              <a:rPr lang="de-DE" sz="1800" dirty="0"/>
              <a:t>In welcher Stadt starb Wolfgang Amadeus Mozart 1791?</a:t>
            </a:r>
            <a:r>
              <a:rPr lang="de-DE" sz="1800" b="1" dirty="0"/>
              <a:t> </a:t>
            </a:r>
            <a:r>
              <a:rPr lang="de-DE" sz="1800" b="1" dirty="0">
                <a:solidFill>
                  <a:srgbClr val="FF0000"/>
                </a:solidFill>
                <a:sym typeface="Wingdings" panose="05000000000000000000" pitchFamily="2" charset="2"/>
              </a:rPr>
              <a:t></a:t>
            </a:r>
            <a:r>
              <a:rPr lang="de-DE" sz="1800" b="1" dirty="0">
                <a:solidFill>
                  <a:srgbClr val="FF0000"/>
                </a:solidFill>
              </a:rPr>
              <a:t> Wien</a:t>
            </a:r>
            <a:endParaRPr lang="de-DE" sz="1800" dirty="0">
              <a:solidFill>
                <a:srgbClr val="FF0000"/>
              </a:solidFill>
            </a:endParaRPr>
          </a:p>
          <a:p>
            <a:pPr marL="342900" lvl="0" indent="-342900">
              <a:buFont typeface="+mj-lt"/>
              <a:buAutoNum type="arabicPeriod"/>
            </a:pPr>
            <a:r>
              <a:rPr lang="de-DE" sz="1800" dirty="0"/>
              <a:t>In welchem Jahr Begann der Zweite Weltkrieg? </a:t>
            </a:r>
            <a:r>
              <a:rPr lang="de-DE" sz="1800" b="1" dirty="0">
                <a:solidFill>
                  <a:srgbClr val="FF9900"/>
                </a:solidFill>
                <a:sym typeface="Wingdings" panose="05000000000000000000" pitchFamily="2" charset="2"/>
              </a:rPr>
              <a:t></a:t>
            </a:r>
            <a:r>
              <a:rPr lang="de-DE" sz="1800" b="1" dirty="0">
                <a:solidFill>
                  <a:srgbClr val="FF9900"/>
                </a:solidFill>
              </a:rPr>
              <a:t> 1939</a:t>
            </a:r>
          </a:p>
          <a:p>
            <a:pPr marL="342900" lvl="0" indent="-342900">
              <a:buFont typeface="+mj-lt"/>
              <a:buAutoNum type="arabicPeriod"/>
            </a:pPr>
            <a:r>
              <a:rPr lang="de-DE" sz="1800" dirty="0"/>
              <a:t>In welchem Jahr wurde das World Trade Center zerstört? </a:t>
            </a:r>
            <a:r>
              <a:rPr lang="de-DE" sz="1800" b="1" dirty="0">
                <a:solidFill>
                  <a:srgbClr val="FFFF00"/>
                </a:solidFill>
                <a:sym typeface="Wingdings" panose="05000000000000000000" pitchFamily="2" charset="2"/>
              </a:rPr>
              <a:t></a:t>
            </a:r>
            <a:r>
              <a:rPr lang="de-DE" sz="1800" b="1" dirty="0">
                <a:solidFill>
                  <a:srgbClr val="FFFF00"/>
                </a:solidFill>
              </a:rPr>
              <a:t> 2001</a:t>
            </a:r>
          </a:p>
          <a:p>
            <a:pPr marL="342900" lvl="0" indent="-342900">
              <a:buFont typeface="+mj-lt"/>
              <a:buAutoNum type="arabicPeriod"/>
            </a:pPr>
            <a:r>
              <a:rPr lang="de-DE" sz="1800" dirty="0"/>
              <a:t>Macht ein Unternehmen Verluste, schreibt es redensartlich welche Zahlen?</a:t>
            </a:r>
            <a:r>
              <a:rPr lang="de-DE" sz="1800" b="1" dirty="0"/>
              <a:t> </a:t>
            </a:r>
            <a:r>
              <a:rPr lang="de-DE" sz="1800" b="1" dirty="0">
                <a:solidFill>
                  <a:srgbClr val="66FF33"/>
                </a:solidFill>
                <a:sym typeface="Wingdings" panose="05000000000000000000" pitchFamily="2" charset="2"/>
              </a:rPr>
              <a:t></a:t>
            </a:r>
            <a:r>
              <a:rPr lang="de-DE" sz="1800" b="1" dirty="0">
                <a:solidFill>
                  <a:srgbClr val="66FF33"/>
                </a:solidFill>
              </a:rPr>
              <a:t> rote </a:t>
            </a:r>
            <a:r>
              <a:rPr lang="de-DE" sz="1800" b="1" dirty="0" smtClean="0">
                <a:solidFill>
                  <a:srgbClr val="66FF33"/>
                </a:solidFill>
              </a:rPr>
              <a:t>Zahlen</a:t>
            </a:r>
            <a:endParaRPr lang="de-DE" sz="1800" dirty="0">
              <a:solidFill>
                <a:srgbClr val="66FF33"/>
              </a:solidFill>
            </a:endParaRPr>
          </a:p>
        </p:txBody>
      </p:sp>
      <p:sp>
        <p:nvSpPr>
          <p:cNvPr id="5" name="Rechteck 4"/>
          <p:cNvSpPr/>
          <p:nvPr/>
        </p:nvSpPr>
        <p:spPr>
          <a:xfrm>
            <a:off x="7811497" y="832181"/>
            <a:ext cx="993621" cy="30035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5286492" y="1132537"/>
            <a:ext cx="861309" cy="34504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6716105" y="1510963"/>
            <a:ext cx="1528878" cy="35829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7480544" y="1905505"/>
            <a:ext cx="1547092" cy="33673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6904547" y="2311677"/>
            <a:ext cx="1262156" cy="31171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4973700" y="2633295"/>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7623909" y="3053798"/>
            <a:ext cx="2625315" cy="32210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10254373" y="3412383"/>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8599419" y="3805263"/>
            <a:ext cx="1791405" cy="30933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6328596" y="4146914"/>
            <a:ext cx="2249803" cy="37204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7839390" y="4535921"/>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4653093" y="4943736"/>
            <a:ext cx="633399" cy="24399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7042695" y="5278295"/>
            <a:ext cx="2146943"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6061361" y="5681374"/>
            <a:ext cx="843186" cy="28412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7084735" y="6020670"/>
            <a:ext cx="1160248" cy="325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9088976" y="6377726"/>
            <a:ext cx="1599294" cy="35761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4274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250"/>
                                        <p:tgtEl>
                                          <p:spTgt spid="5"/>
                                        </p:tgtEl>
                                      </p:cBhvr>
                                    </p:animEffect>
                                    <p:set>
                                      <p:cBhvr>
                                        <p:cTn id="11" dur="1" fill="hold">
                                          <p:stCondLst>
                                            <p:cond delay="249"/>
                                          </p:stCondLst>
                                        </p:cTn>
                                        <p:tgtEl>
                                          <p:spTgt spid="5"/>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250"/>
                                        <p:tgtEl>
                                          <p:spTgt spid="6"/>
                                        </p:tgtEl>
                                      </p:cBhvr>
                                    </p:animEffect>
                                    <p:set>
                                      <p:cBhvr>
                                        <p:cTn id="18" dur="1" fill="hold">
                                          <p:stCondLst>
                                            <p:cond delay="249"/>
                                          </p:stCondLst>
                                        </p:cTn>
                                        <p:tgtEl>
                                          <p:spTgt spid="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250"/>
                                        <p:tgtEl>
                                          <p:spTgt spid="7"/>
                                        </p:tgtEl>
                                      </p:cBhvr>
                                    </p:animEffect>
                                    <p:set>
                                      <p:cBhvr>
                                        <p:cTn id="25" dur="1" fill="hold">
                                          <p:stCondLst>
                                            <p:cond delay="249"/>
                                          </p:stCondLst>
                                        </p:cTn>
                                        <p:tgtEl>
                                          <p:spTgt spid="7"/>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50"/>
                                        <p:tgtEl>
                                          <p:spTgt spid="8"/>
                                        </p:tgtEl>
                                      </p:cBhvr>
                                    </p:animEffect>
                                    <p:set>
                                      <p:cBhvr>
                                        <p:cTn id="32" dur="1" fill="hold">
                                          <p:stCondLst>
                                            <p:cond delay="249"/>
                                          </p:stCondLst>
                                        </p:cTn>
                                        <p:tgtEl>
                                          <p:spTgt spid="8"/>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250"/>
                                        <p:tgtEl>
                                          <p:spTgt spid="11"/>
                                        </p:tgtEl>
                                      </p:cBhvr>
                                    </p:animEffect>
                                    <p:set>
                                      <p:cBhvr>
                                        <p:cTn id="39" dur="1" fill="hold">
                                          <p:stCondLst>
                                            <p:cond delay="249"/>
                                          </p:stCondLst>
                                        </p:cTn>
                                        <p:tgtEl>
                                          <p:spTgt spid="11"/>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250"/>
                                        <p:tgtEl>
                                          <p:spTgt spid="12"/>
                                        </p:tgtEl>
                                      </p:cBhvr>
                                    </p:animEffect>
                                    <p:set>
                                      <p:cBhvr>
                                        <p:cTn id="46" dur="1" fill="hold">
                                          <p:stCondLst>
                                            <p:cond delay="249"/>
                                          </p:stCondLst>
                                        </p:cTn>
                                        <p:tgtEl>
                                          <p:spTgt spid="1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250"/>
                                        <p:tgtEl>
                                          <p:spTgt spid="13"/>
                                        </p:tgtEl>
                                      </p:cBhvr>
                                    </p:animEffect>
                                    <p:set>
                                      <p:cBhvr>
                                        <p:cTn id="53" dur="1" fill="hold">
                                          <p:stCondLst>
                                            <p:cond delay="249"/>
                                          </p:stCondLst>
                                        </p:cTn>
                                        <p:tgtEl>
                                          <p:spTgt spid="13"/>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250"/>
                                        <p:tgtEl>
                                          <p:spTgt spid="14"/>
                                        </p:tgtEl>
                                      </p:cBhvr>
                                    </p:animEffect>
                                    <p:set>
                                      <p:cBhvr>
                                        <p:cTn id="60" dur="1" fill="hold">
                                          <p:stCondLst>
                                            <p:cond delay="249"/>
                                          </p:stCondLst>
                                        </p:cTn>
                                        <p:tgtEl>
                                          <p:spTgt spid="14"/>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50"/>
                                        <p:tgtEl>
                                          <p:spTgt spid="16"/>
                                        </p:tgtEl>
                                      </p:cBhvr>
                                    </p:animEffect>
                                    <p:set>
                                      <p:cBhvr>
                                        <p:cTn id="67" dur="1" fill="hold">
                                          <p:stCondLst>
                                            <p:cond delay="249"/>
                                          </p:stCondLst>
                                        </p:cTn>
                                        <p:tgtEl>
                                          <p:spTgt spid="16"/>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250"/>
                                        <p:tgtEl>
                                          <p:spTgt spid="17"/>
                                        </p:tgtEl>
                                      </p:cBhvr>
                                    </p:animEffect>
                                    <p:set>
                                      <p:cBhvr>
                                        <p:cTn id="74" dur="1" fill="hold">
                                          <p:stCondLst>
                                            <p:cond delay="249"/>
                                          </p:stCondLst>
                                        </p:cTn>
                                        <p:tgtEl>
                                          <p:spTgt spid="17"/>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250"/>
                                        <p:tgtEl>
                                          <p:spTgt spid="15"/>
                                        </p:tgtEl>
                                      </p:cBhvr>
                                    </p:animEffect>
                                    <p:set>
                                      <p:cBhvr>
                                        <p:cTn id="81" dur="1" fill="hold">
                                          <p:stCondLst>
                                            <p:cond delay="249"/>
                                          </p:stCondLst>
                                        </p:cTn>
                                        <p:tgtEl>
                                          <p:spTgt spid="15"/>
                                        </p:tgtEl>
                                        <p:attrNameLst>
                                          <p:attrName>style.visibility</p:attrName>
                                        </p:attrNameLst>
                                      </p:cBhvr>
                                      <p:to>
                                        <p:strVal val="hidden"/>
                                      </p:to>
                                    </p:set>
                                  </p:childTnLst>
                                </p:cTn>
                              </p:par>
                              <p:par>
                                <p:cTn id="82" presetID="1" presetClass="entr" presetSubtype="0" fill="hold" nodeType="withEffect">
                                  <p:stCondLst>
                                    <p:cond delay="0"/>
                                  </p:stCondLst>
                                  <p:childTnLst>
                                    <p:set>
                                      <p:cBhvr>
                                        <p:cTn id="83"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0" nodeType="clickEffect">
                                  <p:stCondLst>
                                    <p:cond delay="0"/>
                                  </p:stCondLst>
                                  <p:childTnLst>
                                    <p:animEffect transition="out" filter="fade">
                                      <p:cBhvr>
                                        <p:cTn id="87" dur="250"/>
                                        <p:tgtEl>
                                          <p:spTgt spid="18"/>
                                        </p:tgtEl>
                                      </p:cBhvr>
                                    </p:animEffect>
                                    <p:set>
                                      <p:cBhvr>
                                        <p:cTn id="88" dur="1" fill="hold">
                                          <p:stCondLst>
                                            <p:cond delay="249"/>
                                          </p:stCondLst>
                                        </p:cTn>
                                        <p:tgtEl>
                                          <p:spTgt spid="18"/>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250"/>
                                        <p:tgtEl>
                                          <p:spTgt spid="19"/>
                                        </p:tgtEl>
                                      </p:cBhvr>
                                    </p:animEffect>
                                    <p:set>
                                      <p:cBhvr>
                                        <p:cTn id="95" dur="1" fill="hold">
                                          <p:stCondLst>
                                            <p:cond delay="249"/>
                                          </p:stCondLst>
                                        </p:cTn>
                                        <p:tgtEl>
                                          <p:spTgt spid="19"/>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0" nodeType="clickEffect">
                                  <p:stCondLst>
                                    <p:cond delay="0"/>
                                  </p:stCondLst>
                                  <p:childTnLst>
                                    <p:animEffect transition="out" filter="fade">
                                      <p:cBhvr>
                                        <p:cTn id="101" dur="250"/>
                                        <p:tgtEl>
                                          <p:spTgt spid="20"/>
                                        </p:tgtEl>
                                      </p:cBhvr>
                                    </p:animEffect>
                                    <p:set>
                                      <p:cBhvr>
                                        <p:cTn id="102" dur="1" fill="hold">
                                          <p:stCondLst>
                                            <p:cond delay="249"/>
                                          </p:stCondLst>
                                        </p:cTn>
                                        <p:tgtEl>
                                          <p:spTgt spid="20"/>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250"/>
                                        <p:tgtEl>
                                          <p:spTgt spid="21"/>
                                        </p:tgtEl>
                                      </p:cBhvr>
                                    </p:animEffect>
                                    <p:set>
                                      <p:cBhvr>
                                        <p:cTn id="109" dur="1" fill="hold">
                                          <p:stCondLst>
                                            <p:cond delay="249"/>
                                          </p:stCondLst>
                                        </p:cTn>
                                        <p:tgtEl>
                                          <p:spTgt spid="21"/>
                                        </p:tgtEl>
                                        <p:attrNameLst>
                                          <p:attrName>style.visibility</p:attrName>
                                        </p:attrNameLst>
                                      </p:cBhvr>
                                      <p:to>
                                        <p:strVal val="hidden"/>
                                      </p:to>
                                    </p:set>
                                  </p:childTnLst>
                                </p:cTn>
                              </p:par>
                              <p:par>
                                <p:cTn id="110" presetID="1" presetClass="entr" presetSubtype="0" fill="hold" nodeType="withEffect">
                                  <p:stCondLst>
                                    <p:cond delay="0"/>
                                  </p:stCondLst>
                                  <p:childTnLst>
                                    <p:set>
                                      <p:cBhvr>
                                        <p:cTn id="111"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0" nodeType="clickEffect">
                                  <p:stCondLst>
                                    <p:cond delay="0"/>
                                  </p:stCondLst>
                                  <p:childTnLst>
                                    <p:animEffect transition="out" filter="fade">
                                      <p:cBhvr>
                                        <p:cTn id="115" dur="250"/>
                                        <p:tgtEl>
                                          <p:spTgt spid="22"/>
                                        </p:tgtEl>
                                      </p:cBhvr>
                                    </p:animEffect>
                                    <p:set>
                                      <p:cBhvr>
                                        <p:cTn id="116"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smtClean="0">
                <a:latin typeface="+mn-lt"/>
              </a:rPr>
              <a:t>Schnellfragerunde #1</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342900" indent="-342900">
              <a:buFont typeface="+mj-lt"/>
              <a:buAutoNum type="arabicPeriod"/>
            </a:pPr>
            <a:r>
              <a:rPr lang="de-DE" sz="1800" dirty="0" smtClean="0"/>
              <a:t>Redensartlich </a:t>
            </a:r>
            <a:r>
              <a:rPr lang="de-DE" sz="1800" dirty="0"/>
              <a:t>heißt es: Treffen sich drei Deutsche, so gründen sie einen ...?</a:t>
            </a:r>
            <a:r>
              <a:rPr lang="de-DE" sz="1800" b="1" dirty="0"/>
              <a:t> </a:t>
            </a:r>
            <a:r>
              <a:rPr lang="de-DE" sz="1800" b="1" dirty="0">
                <a:solidFill>
                  <a:srgbClr val="FF0000"/>
                </a:solidFill>
                <a:sym typeface="Wingdings" panose="05000000000000000000" pitchFamily="2" charset="2"/>
              </a:rPr>
              <a:t></a:t>
            </a:r>
            <a:r>
              <a:rPr lang="de-DE" sz="1800" b="1" dirty="0">
                <a:solidFill>
                  <a:srgbClr val="FF0000"/>
                </a:solidFill>
              </a:rPr>
              <a:t> Verein</a:t>
            </a:r>
            <a:endParaRPr lang="de-DE" sz="1800" dirty="0">
              <a:solidFill>
                <a:srgbClr val="FF0000"/>
              </a:solidFill>
            </a:endParaRPr>
          </a:p>
          <a:p>
            <a:pPr marL="342900" indent="-342900">
              <a:buFont typeface="+mj-lt"/>
              <a:buAutoNum type="arabicPeriod"/>
            </a:pPr>
            <a:r>
              <a:rPr lang="de-DE" sz="1800" dirty="0" smtClean="0"/>
              <a:t>In </a:t>
            </a:r>
            <a:r>
              <a:rPr lang="de-DE" sz="1800" dirty="0"/>
              <a:t>der homerischen Ilias kämpft </a:t>
            </a:r>
            <a:r>
              <a:rPr lang="de-DE" sz="1800" dirty="0" err="1"/>
              <a:t>Aeneas</a:t>
            </a:r>
            <a:r>
              <a:rPr lang="de-DE" sz="1800" dirty="0"/>
              <a:t> als tapferer Held auf Seiten der ...?</a:t>
            </a:r>
            <a:r>
              <a:rPr lang="de-DE" sz="1800" b="1" dirty="0"/>
              <a:t> </a:t>
            </a:r>
            <a:r>
              <a:rPr lang="de-DE" sz="1800" b="1" dirty="0">
                <a:solidFill>
                  <a:srgbClr val="FF0000"/>
                </a:solidFill>
                <a:sym typeface="Wingdings" panose="05000000000000000000" pitchFamily="2" charset="2"/>
              </a:rPr>
              <a:t></a:t>
            </a:r>
            <a:r>
              <a:rPr lang="de-DE" sz="1800" b="1" dirty="0">
                <a:solidFill>
                  <a:srgbClr val="FF0000"/>
                </a:solidFill>
              </a:rPr>
              <a:t> Trojaner</a:t>
            </a:r>
            <a:r>
              <a:rPr lang="de-DE" sz="1800" b="1" dirty="0" smtClean="0">
                <a:solidFill>
                  <a:srgbClr val="FF0000"/>
                </a:solidFill>
              </a:rPr>
              <a:t> </a:t>
            </a:r>
          </a:p>
          <a:p>
            <a:pPr marL="342900" indent="-342900">
              <a:buFont typeface="+mj-lt"/>
              <a:buAutoNum type="arabicPeriod"/>
            </a:pPr>
            <a:r>
              <a:rPr lang="de-DE" sz="1800" dirty="0" smtClean="0"/>
              <a:t>Welcher </a:t>
            </a:r>
            <a:r>
              <a:rPr lang="de-DE" sz="1800" dirty="0"/>
              <a:t>Fluss </a:t>
            </a:r>
            <a:r>
              <a:rPr lang="de-DE" sz="1800" dirty="0" err="1"/>
              <a:t>fließst</a:t>
            </a:r>
            <a:r>
              <a:rPr lang="de-DE" sz="1800" dirty="0"/>
              <a:t> vom Äquator bis zum Mittelmeer?</a:t>
            </a:r>
            <a:r>
              <a:rPr lang="de-DE" sz="1800" b="1" dirty="0"/>
              <a:t> </a:t>
            </a:r>
            <a:r>
              <a:rPr lang="de-DE" sz="1800" b="1" dirty="0">
                <a:solidFill>
                  <a:srgbClr val="FF0000"/>
                </a:solidFill>
                <a:sym typeface="Wingdings" panose="05000000000000000000" pitchFamily="2" charset="2"/>
              </a:rPr>
              <a:t></a:t>
            </a:r>
            <a:r>
              <a:rPr lang="de-DE" sz="1800" b="1" dirty="0">
                <a:solidFill>
                  <a:srgbClr val="FF0000"/>
                </a:solidFill>
              </a:rPr>
              <a:t> </a:t>
            </a:r>
            <a:r>
              <a:rPr lang="de-DE" sz="1800" b="1" dirty="0" smtClean="0">
                <a:solidFill>
                  <a:srgbClr val="FF0000"/>
                </a:solidFill>
              </a:rPr>
              <a:t>Nil</a:t>
            </a:r>
          </a:p>
          <a:p>
            <a:pPr marL="342900" indent="-342900">
              <a:buFont typeface="+mj-lt"/>
              <a:buAutoNum type="arabicPeriod"/>
            </a:pPr>
            <a:r>
              <a:rPr lang="de-DE" sz="1800" dirty="0"/>
              <a:t>Wie oft finden normalerweise Bundestagswahlen in Deutschland statt? </a:t>
            </a:r>
            <a:r>
              <a:rPr lang="de-DE" sz="1800" b="1" dirty="0">
                <a:solidFill>
                  <a:srgbClr val="FF0000"/>
                </a:solidFill>
                <a:sym typeface="Wingdings" panose="05000000000000000000" pitchFamily="2" charset="2"/>
              </a:rPr>
              <a:t></a:t>
            </a:r>
            <a:r>
              <a:rPr lang="de-DE" sz="1800" b="1" dirty="0">
                <a:solidFill>
                  <a:srgbClr val="FF0000"/>
                </a:solidFill>
              </a:rPr>
              <a:t> Alle 4 Jahre</a:t>
            </a:r>
          </a:p>
          <a:p>
            <a:pPr marL="342900" indent="-342900">
              <a:buFont typeface="+mj-lt"/>
              <a:buAutoNum type="arabicPeriod"/>
            </a:pPr>
            <a:r>
              <a:rPr lang="de-DE" sz="1800" dirty="0"/>
              <a:t>Welcher Fußballverein wurde 2019 französischer Meister? </a:t>
            </a:r>
            <a:r>
              <a:rPr lang="de-DE" sz="1800" b="1" dirty="0">
                <a:solidFill>
                  <a:srgbClr val="FF0000"/>
                </a:solidFill>
                <a:sym typeface="Wingdings" panose="05000000000000000000" pitchFamily="2" charset="2"/>
              </a:rPr>
              <a:t></a:t>
            </a:r>
            <a:r>
              <a:rPr lang="de-DE" sz="1800" b="1" dirty="0">
                <a:solidFill>
                  <a:srgbClr val="FF0000"/>
                </a:solidFill>
              </a:rPr>
              <a:t> Paris St. Germain PSG</a:t>
            </a:r>
            <a:endParaRPr lang="de-DE" sz="1800" dirty="0">
              <a:solidFill>
                <a:srgbClr val="FF0000"/>
              </a:solidFill>
            </a:endParaRPr>
          </a:p>
          <a:p>
            <a:pPr marL="342900" indent="-342900">
              <a:buFont typeface="+mj-lt"/>
              <a:buAutoNum type="arabicPeriod"/>
            </a:pPr>
            <a:r>
              <a:rPr lang="de-DE" sz="1800" dirty="0"/>
              <a:t>Welchen Körperteil bedeckt der Kragen eines Oberhemdes etwa zur Hälfte? </a:t>
            </a:r>
            <a:r>
              <a:rPr lang="de-DE" sz="1800" b="1" dirty="0">
                <a:solidFill>
                  <a:srgbClr val="FF0000"/>
                </a:solidFill>
                <a:sym typeface="Wingdings" panose="05000000000000000000" pitchFamily="2" charset="2"/>
              </a:rPr>
              <a:t></a:t>
            </a:r>
            <a:r>
              <a:rPr lang="de-DE" sz="1800" b="1" dirty="0">
                <a:solidFill>
                  <a:srgbClr val="FF0000"/>
                </a:solidFill>
              </a:rPr>
              <a:t> Hals</a:t>
            </a:r>
            <a:endParaRPr lang="de-DE" sz="1800" dirty="0">
              <a:solidFill>
                <a:srgbClr val="FF0000"/>
              </a:solidFill>
            </a:endParaRPr>
          </a:p>
          <a:p>
            <a:pPr marL="342900" indent="-342900">
              <a:buFont typeface="+mj-lt"/>
              <a:buAutoNum type="arabicPeriod"/>
            </a:pPr>
            <a:r>
              <a:rPr lang="de-DE" sz="1800" dirty="0" smtClean="0"/>
              <a:t>Welchen </a:t>
            </a:r>
            <a:r>
              <a:rPr lang="de-DE" sz="1800" dirty="0"/>
              <a:t>Monat nennen die Italiener „</a:t>
            </a:r>
            <a:r>
              <a:rPr lang="de-DE" sz="1800" dirty="0" err="1"/>
              <a:t>maggio</a:t>
            </a:r>
            <a:r>
              <a:rPr lang="de-DE" sz="1800" dirty="0"/>
              <a:t>“? </a:t>
            </a:r>
            <a:r>
              <a:rPr lang="de-DE" sz="1800" b="1" dirty="0">
                <a:solidFill>
                  <a:srgbClr val="FF0000"/>
                </a:solidFill>
                <a:sym typeface="Wingdings" panose="05000000000000000000" pitchFamily="2" charset="2"/>
              </a:rPr>
              <a:t></a:t>
            </a:r>
            <a:r>
              <a:rPr lang="de-DE" sz="1800" dirty="0">
                <a:solidFill>
                  <a:srgbClr val="FF0000"/>
                </a:solidFill>
              </a:rPr>
              <a:t> </a:t>
            </a:r>
            <a:r>
              <a:rPr lang="de-DE" sz="1800" b="1" dirty="0">
                <a:solidFill>
                  <a:srgbClr val="FF0000"/>
                </a:solidFill>
              </a:rPr>
              <a:t>Mai</a:t>
            </a:r>
            <a:r>
              <a:rPr lang="de-DE" sz="1800" dirty="0">
                <a:solidFill>
                  <a:srgbClr val="FF0000"/>
                </a:solidFill>
              </a:rPr>
              <a:t> </a:t>
            </a:r>
            <a:endParaRPr lang="de-DE" sz="1800" b="1" dirty="0" smtClean="0">
              <a:solidFill>
                <a:srgbClr val="FF0000"/>
              </a:solidFill>
            </a:endParaRPr>
          </a:p>
          <a:p>
            <a:pPr marL="342900" indent="-342900">
              <a:buFont typeface="+mj-lt"/>
              <a:buAutoNum type="arabicPeriod"/>
            </a:pPr>
            <a:r>
              <a:rPr lang="de-DE" sz="1800" dirty="0" smtClean="0"/>
              <a:t>Wie </a:t>
            </a:r>
            <a:r>
              <a:rPr lang="de-DE" sz="1800" dirty="0"/>
              <a:t>nennt der Facharzt den Blutkrebs? </a:t>
            </a:r>
            <a:r>
              <a:rPr lang="de-DE" sz="1800" b="1" dirty="0">
                <a:solidFill>
                  <a:srgbClr val="FF0000"/>
                </a:solidFill>
                <a:sym typeface="Wingdings" panose="05000000000000000000" pitchFamily="2" charset="2"/>
              </a:rPr>
              <a:t></a:t>
            </a:r>
            <a:r>
              <a:rPr lang="de-DE" sz="1800" b="1" dirty="0">
                <a:solidFill>
                  <a:srgbClr val="FF0000"/>
                </a:solidFill>
              </a:rPr>
              <a:t> </a:t>
            </a:r>
            <a:r>
              <a:rPr lang="de-DE" sz="1800" b="1" dirty="0" smtClean="0">
                <a:solidFill>
                  <a:srgbClr val="FF0000"/>
                </a:solidFill>
              </a:rPr>
              <a:t>Leukämie</a:t>
            </a:r>
            <a:endParaRPr lang="de-DE" sz="1800" b="1" dirty="0" smtClean="0">
              <a:solidFill>
                <a:srgbClr val="FF0000"/>
              </a:solidFill>
              <a:sym typeface="Wingdings" panose="05000000000000000000" pitchFamily="2" charset="2"/>
            </a:endParaRPr>
          </a:p>
          <a:p>
            <a:pPr marL="342900" indent="-342900">
              <a:buFont typeface="+mj-lt"/>
              <a:buAutoNum type="arabicPeriod"/>
            </a:pPr>
            <a:r>
              <a:rPr lang="de-DE" sz="1800" dirty="0" smtClean="0"/>
              <a:t>Welche </a:t>
            </a:r>
            <a:r>
              <a:rPr lang="de-DE" sz="1800" dirty="0"/>
              <a:t>Partei holte in Deutschland bei der Europawahl 2019 die meisten Stimmen? </a:t>
            </a:r>
            <a:r>
              <a:rPr lang="de-DE" sz="1800" b="1" dirty="0">
                <a:solidFill>
                  <a:srgbClr val="FF0000"/>
                </a:solidFill>
                <a:sym typeface="Wingdings" panose="05000000000000000000" pitchFamily="2" charset="2"/>
              </a:rPr>
              <a:t></a:t>
            </a:r>
            <a:r>
              <a:rPr lang="de-DE" sz="1800" b="1" dirty="0">
                <a:solidFill>
                  <a:srgbClr val="FF0000"/>
                </a:solidFill>
              </a:rPr>
              <a:t> </a:t>
            </a:r>
            <a:r>
              <a:rPr lang="de-DE" sz="1800" b="1" dirty="0" smtClean="0">
                <a:solidFill>
                  <a:srgbClr val="FF0000"/>
                </a:solidFill>
              </a:rPr>
              <a:t>CDU</a:t>
            </a:r>
          </a:p>
          <a:p>
            <a:pPr marL="342900" indent="-342900">
              <a:buFont typeface="+mj-lt"/>
              <a:buAutoNum type="arabicPeriod"/>
            </a:pPr>
            <a:r>
              <a:rPr lang="de-DE" sz="1800" dirty="0" smtClean="0"/>
              <a:t>Aus </a:t>
            </a:r>
            <a:r>
              <a:rPr lang="de-DE" sz="1800" dirty="0"/>
              <a:t>welcher Landesküche stammen Makkaroni? </a:t>
            </a:r>
            <a:r>
              <a:rPr lang="de-DE" sz="1800" b="1" dirty="0">
                <a:solidFill>
                  <a:srgbClr val="FF0000"/>
                </a:solidFill>
                <a:sym typeface="Wingdings" panose="05000000000000000000" pitchFamily="2" charset="2"/>
              </a:rPr>
              <a:t></a:t>
            </a:r>
            <a:r>
              <a:rPr lang="de-DE" sz="1800" b="1" dirty="0">
                <a:solidFill>
                  <a:srgbClr val="FF0000"/>
                </a:solidFill>
              </a:rPr>
              <a:t> Italienische </a:t>
            </a:r>
            <a:r>
              <a:rPr lang="de-DE" sz="1800" b="1" dirty="0" smtClean="0">
                <a:solidFill>
                  <a:srgbClr val="FF0000"/>
                </a:solidFill>
              </a:rPr>
              <a:t>Küche</a:t>
            </a:r>
          </a:p>
          <a:p>
            <a:pPr marL="342900" indent="-342900">
              <a:buFont typeface="+mj-lt"/>
              <a:buAutoNum type="arabicPeriod"/>
            </a:pPr>
            <a:r>
              <a:rPr lang="de-DE" sz="1800" dirty="0" smtClean="0"/>
              <a:t>Was </a:t>
            </a:r>
            <a:r>
              <a:rPr lang="de-DE" sz="1800" dirty="0"/>
              <a:t>ertönt bei vielen Pkw, drückt man auf die Mitte des Lenkrads?</a:t>
            </a:r>
            <a:r>
              <a:rPr lang="de-DE" sz="1800" b="1" dirty="0"/>
              <a:t> </a:t>
            </a:r>
            <a:r>
              <a:rPr lang="de-DE" sz="1800" b="1" dirty="0">
                <a:solidFill>
                  <a:srgbClr val="FF0000"/>
                </a:solidFill>
                <a:sym typeface="Wingdings" panose="05000000000000000000" pitchFamily="2" charset="2"/>
              </a:rPr>
              <a:t></a:t>
            </a:r>
            <a:r>
              <a:rPr lang="de-DE" sz="1800" b="1" dirty="0">
                <a:solidFill>
                  <a:srgbClr val="FF0000"/>
                </a:solidFill>
              </a:rPr>
              <a:t> </a:t>
            </a:r>
            <a:r>
              <a:rPr lang="de-DE" sz="1800" b="1" dirty="0" smtClean="0">
                <a:solidFill>
                  <a:srgbClr val="FF0000"/>
                </a:solidFill>
              </a:rPr>
              <a:t>Hupe</a:t>
            </a:r>
            <a:endParaRPr lang="de-DE" sz="1800" b="1" dirty="0">
              <a:solidFill>
                <a:srgbClr val="FF0000"/>
              </a:solidFill>
            </a:endParaRPr>
          </a:p>
          <a:p>
            <a:pPr marL="342900" indent="-342900">
              <a:buFont typeface="+mj-lt"/>
              <a:buAutoNum type="arabicPeriod"/>
            </a:pPr>
            <a:r>
              <a:rPr lang="de-DE" sz="1800" dirty="0" smtClean="0"/>
              <a:t>In </a:t>
            </a:r>
            <a:r>
              <a:rPr lang="de-DE" sz="1800" dirty="0"/>
              <a:t>welches Jahrhundert fiel der Beginn der industriellen Revolution in Großbritannien?</a:t>
            </a:r>
            <a:r>
              <a:rPr lang="de-DE" sz="1800" b="1" dirty="0">
                <a:solidFill>
                  <a:srgbClr val="FF0000"/>
                </a:solidFill>
              </a:rPr>
              <a:t> </a:t>
            </a:r>
            <a:r>
              <a:rPr lang="de-DE" sz="1800" b="1" dirty="0">
                <a:solidFill>
                  <a:srgbClr val="FF0000"/>
                </a:solidFill>
                <a:sym typeface="Wingdings" panose="05000000000000000000" pitchFamily="2" charset="2"/>
              </a:rPr>
              <a:t></a:t>
            </a:r>
            <a:r>
              <a:rPr lang="de-DE" sz="1800" b="1" dirty="0">
                <a:solidFill>
                  <a:srgbClr val="FF0000"/>
                </a:solidFill>
              </a:rPr>
              <a:t> 18. </a:t>
            </a:r>
            <a:r>
              <a:rPr lang="de-DE" sz="1800" b="1" dirty="0" err="1">
                <a:solidFill>
                  <a:srgbClr val="FF0000"/>
                </a:solidFill>
              </a:rPr>
              <a:t>Jh</a:t>
            </a:r>
            <a:endParaRPr lang="de-DE" sz="1800" dirty="0">
              <a:solidFill>
                <a:srgbClr val="FF0000"/>
              </a:solidFill>
            </a:endParaRPr>
          </a:p>
          <a:p>
            <a:pPr marL="342900" indent="-342900">
              <a:buFont typeface="+mj-lt"/>
              <a:buAutoNum type="arabicPeriod"/>
            </a:pPr>
            <a:r>
              <a:rPr lang="de-DE" sz="1800" dirty="0"/>
              <a:t>Der Alpenbock gehört zu welchen Insekten? </a:t>
            </a:r>
            <a:r>
              <a:rPr lang="de-DE" sz="1800" b="1" dirty="0">
                <a:solidFill>
                  <a:srgbClr val="FF0000"/>
                </a:solidFill>
                <a:sym typeface="Wingdings" panose="05000000000000000000" pitchFamily="2" charset="2"/>
              </a:rPr>
              <a:t></a:t>
            </a:r>
            <a:r>
              <a:rPr lang="de-DE" sz="1800" b="1" dirty="0">
                <a:solidFill>
                  <a:srgbClr val="FF0000"/>
                </a:solidFill>
              </a:rPr>
              <a:t> </a:t>
            </a:r>
            <a:r>
              <a:rPr lang="de-DE" sz="1800" b="1" dirty="0" smtClean="0">
                <a:solidFill>
                  <a:srgbClr val="FF0000"/>
                </a:solidFill>
              </a:rPr>
              <a:t>Käfer</a:t>
            </a:r>
            <a:endParaRPr lang="de-DE" sz="1800" b="1" dirty="0">
              <a:solidFill>
                <a:srgbClr val="FF0000"/>
              </a:solidFill>
            </a:endParaRPr>
          </a:p>
          <a:p>
            <a:pPr marL="342900" indent="-342900">
              <a:buFont typeface="+mj-lt"/>
              <a:buAutoNum type="arabicPeriod"/>
            </a:pPr>
            <a:r>
              <a:rPr lang="de-DE" sz="1800" dirty="0" smtClean="0"/>
              <a:t>Wie </a:t>
            </a:r>
            <a:r>
              <a:rPr lang="de-DE" sz="1800" dirty="0"/>
              <a:t>heißt der Gegensatz von "digital"?</a:t>
            </a:r>
            <a:r>
              <a:rPr lang="de-DE" sz="1800" b="1" dirty="0"/>
              <a:t> </a:t>
            </a:r>
            <a:r>
              <a:rPr lang="de-DE" sz="1800" b="1" dirty="0">
                <a:solidFill>
                  <a:srgbClr val="FF0000"/>
                </a:solidFill>
                <a:sym typeface="Wingdings" panose="05000000000000000000" pitchFamily="2" charset="2"/>
              </a:rPr>
              <a:t></a:t>
            </a:r>
            <a:r>
              <a:rPr lang="de-DE" sz="1800" b="1" dirty="0">
                <a:solidFill>
                  <a:srgbClr val="FF0000"/>
                </a:solidFill>
              </a:rPr>
              <a:t> </a:t>
            </a:r>
            <a:r>
              <a:rPr lang="de-DE" sz="1800" b="1" dirty="0" smtClean="0">
                <a:solidFill>
                  <a:srgbClr val="FF0000"/>
                </a:solidFill>
              </a:rPr>
              <a:t>analog</a:t>
            </a:r>
            <a:endParaRPr lang="de-DE" sz="1800" b="1" dirty="0" smtClean="0">
              <a:solidFill>
                <a:srgbClr val="FF0000"/>
              </a:solidFill>
              <a:sym typeface="Wingdings" panose="05000000000000000000" pitchFamily="2" charset="2"/>
            </a:endParaRPr>
          </a:p>
          <a:p>
            <a:pPr marL="342900" indent="-342900">
              <a:buFont typeface="+mj-lt"/>
              <a:buAutoNum type="arabicPeriod"/>
            </a:pPr>
            <a:r>
              <a:rPr lang="de-DE" sz="1800" dirty="0" smtClean="0"/>
              <a:t>Wie </a:t>
            </a:r>
            <a:r>
              <a:rPr lang="de-DE" sz="1800" dirty="0"/>
              <a:t>viele Flügel hat der Birkenspanner? </a:t>
            </a:r>
            <a:r>
              <a:rPr lang="de-DE" sz="1800" dirty="0">
                <a:solidFill>
                  <a:srgbClr val="FF0000"/>
                </a:solidFill>
                <a:sym typeface="Wingdings" panose="05000000000000000000" pitchFamily="2" charset="2"/>
              </a:rPr>
              <a:t></a:t>
            </a:r>
            <a:r>
              <a:rPr lang="de-DE" sz="1800" dirty="0"/>
              <a:t> </a:t>
            </a:r>
            <a:r>
              <a:rPr lang="de-DE" sz="1800" b="1" dirty="0">
                <a:solidFill>
                  <a:srgbClr val="FF0000"/>
                </a:solidFill>
              </a:rPr>
              <a:t>4 (Nachtfalter</a:t>
            </a:r>
            <a:r>
              <a:rPr lang="de-DE" sz="1800" b="1" dirty="0" smtClean="0">
                <a:solidFill>
                  <a:srgbClr val="FF0000"/>
                </a:solidFill>
              </a:rPr>
              <a:t>)</a:t>
            </a:r>
          </a:p>
          <a:p>
            <a:pPr marL="342900" indent="-342900">
              <a:buFont typeface="+mj-lt"/>
              <a:buAutoNum type="arabicPeriod"/>
            </a:pPr>
            <a:r>
              <a:rPr lang="de-DE" sz="1800" dirty="0" smtClean="0"/>
              <a:t>Mit </a:t>
            </a:r>
            <a:r>
              <a:rPr lang="de-DE" sz="1800" dirty="0"/>
              <a:t>welchem Buch beginnt die Bibel? </a:t>
            </a:r>
            <a:r>
              <a:rPr lang="de-DE" sz="1800" b="1" dirty="0">
                <a:solidFill>
                  <a:srgbClr val="FF0000"/>
                </a:solidFill>
                <a:sym typeface="Wingdings" panose="05000000000000000000" pitchFamily="2" charset="2"/>
              </a:rPr>
              <a:t></a:t>
            </a:r>
            <a:r>
              <a:rPr lang="de-DE" sz="1800" b="1" dirty="0">
                <a:solidFill>
                  <a:srgbClr val="FF0000"/>
                </a:solidFill>
              </a:rPr>
              <a:t> 1. Buch Mose - </a:t>
            </a:r>
            <a:r>
              <a:rPr lang="de-DE" sz="1800" b="1" dirty="0" smtClean="0">
                <a:solidFill>
                  <a:srgbClr val="FF0000"/>
                </a:solidFill>
              </a:rPr>
              <a:t>Genesis</a:t>
            </a:r>
            <a:endParaRPr lang="de-DE" sz="1800" b="1" dirty="0">
              <a:solidFill>
                <a:srgbClr val="FF0000"/>
              </a:solidFill>
            </a:endParaRPr>
          </a:p>
        </p:txBody>
      </p:sp>
      <p:sp>
        <p:nvSpPr>
          <p:cNvPr id="5" name="Rechteck 4"/>
          <p:cNvSpPr/>
          <p:nvPr/>
        </p:nvSpPr>
        <p:spPr>
          <a:xfrm>
            <a:off x="9048026" y="792873"/>
            <a:ext cx="993621" cy="33906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9103396" y="1206801"/>
            <a:ext cx="1256087" cy="24891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6786125" y="1536594"/>
            <a:ext cx="1059237"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8631794" y="1855254"/>
            <a:ext cx="1627328" cy="39015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7042967" y="2306877"/>
            <a:ext cx="2786335" cy="28031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9274371" y="2641111"/>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6205882" y="3058588"/>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5062088" y="3417903"/>
            <a:ext cx="1466481" cy="34552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10015413" y="3760140"/>
            <a:ext cx="1098180"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6233532" y="4136662"/>
            <a:ext cx="2398262" cy="341674"/>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8222148" y="4557485"/>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10240056" y="4932863"/>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5795329" y="5269119"/>
            <a:ext cx="2146943"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5096563" y="5697947"/>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5172382" y="6022064"/>
            <a:ext cx="2010785" cy="36195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4948570" y="6420645"/>
            <a:ext cx="2881924" cy="30689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4097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250"/>
                                        <p:tgtEl>
                                          <p:spTgt spid="5"/>
                                        </p:tgtEl>
                                      </p:cBhvr>
                                    </p:animEffect>
                                    <p:set>
                                      <p:cBhvr>
                                        <p:cTn id="11" dur="1" fill="hold">
                                          <p:stCondLst>
                                            <p:cond delay="249"/>
                                          </p:stCondLst>
                                        </p:cTn>
                                        <p:tgtEl>
                                          <p:spTgt spid="5"/>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250"/>
                                        <p:tgtEl>
                                          <p:spTgt spid="6"/>
                                        </p:tgtEl>
                                      </p:cBhvr>
                                    </p:animEffect>
                                    <p:set>
                                      <p:cBhvr>
                                        <p:cTn id="18" dur="1" fill="hold">
                                          <p:stCondLst>
                                            <p:cond delay="249"/>
                                          </p:stCondLst>
                                        </p:cTn>
                                        <p:tgtEl>
                                          <p:spTgt spid="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250"/>
                                        <p:tgtEl>
                                          <p:spTgt spid="7"/>
                                        </p:tgtEl>
                                      </p:cBhvr>
                                    </p:animEffect>
                                    <p:set>
                                      <p:cBhvr>
                                        <p:cTn id="25" dur="1" fill="hold">
                                          <p:stCondLst>
                                            <p:cond delay="249"/>
                                          </p:stCondLst>
                                        </p:cTn>
                                        <p:tgtEl>
                                          <p:spTgt spid="7"/>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50"/>
                                        <p:tgtEl>
                                          <p:spTgt spid="8"/>
                                        </p:tgtEl>
                                      </p:cBhvr>
                                    </p:animEffect>
                                    <p:set>
                                      <p:cBhvr>
                                        <p:cTn id="32" dur="1" fill="hold">
                                          <p:stCondLst>
                                            <p:cond delay="249"/>
                                          </p:stCondLst>
                                        </p:cTn>
                                        <p:tgtEl>
                                          <p:spTgt spid="8"/>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250"/>
                                        <p:tgtEl>
                                          <p:spTgt spid="11"/>
                                        </p:tgtEl>
                                      </p:cBhvr>
                                    </p:animEffect>
                                    <p:set>
                                      <p:cBhvr>
                                        <p:cTn id="39" dur="1" fill="hold">
                                          <p:stCondLst>
                                            <p:cond delay="249"/>
                                          </p:stCondLst>
                                        </p:cTn>
                                        <p:tgtEl>
                                          <p:spTgt spid="11"/>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250"/>
                                        <p:tgtEl>
                                          <p:spTgt spid="12"/>
                                        </p:tgtEl>
                                      </p:cBhvr>
                                    </p:animEffect>
                                    <p:set>
                                      <p:cBhvr>
                                        <p:cTn id="46" dur="1" fill="hold">
                                          <p:stCondLst>
                                            <p:cond delay="249"/>
                                          </p:stCondLst>
                                        </p:cTn>
                                        <p:tgtEl>
                                          <p:spTgt spid="1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250"/>
                                        <p:tgtEl>
                                          <p:spTgt spid="13"/>
                                        </p:tgtEl>
                                      </p:cBhvr>
                                    </p:animEffect>
                                    <p:set>
                                      <p:cBhvr>
                                        <p:cTn id="53" dur="1" fill="hold">
                                          <p:stCondLst>
                                            <p:cond delay="249"/>
                                          </p:stCondLst>
                                        </p:cTn>
                                        <p:tgtEl>
                                          <p:spTgt spid="13"/>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250"/>
                                        <p:tgtEl>
                                          <p:spTgt spid="14"/>
                                        </p:tgtEl>
                                      </p:cBhvr>
                                    </p:animEffect>
                                    <p:set>
                                      <p:cBhvr>
                                        <p:cTn id="60" dur="1" fill="hold">
                                          <p:stCondLst>
                                            <p:cond delay="249"/>
                                          </p:stCondLst>
                                        </p:cTn>
                                        <p:tgtEl>
                                          <p:spTgt spid="14"/>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50"/>
                                        <p:tgtEl>
                                          <p:spTgt spid="16"/>
                                        </p:tgtEl>
                                      </p:cBhvr>
                                    </p:animEffect>
                                    <p:set>
                                      <p:cBhvr>
                                        <p:cTn id="67" dur="1" fill="hold">
                                          <p:stCondLst>
                                            <p:cond delay="249"/>
                                          </p:stCondLst>
                                        </p:cTn>
                                        <p:tgtEl>
                                          <p:spTgt spid="16"/>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250"/>
                                        <p:tgtEl>
                                          <p:spTgt spid="17"/>
                                        </p:tgtEl>
                                      </p:cBhvr>
                                    </p:animEffect>
                                    <p:set>
                                      <p:cBhvr>
                                        <p:cTn id="74" dur="1" fill="hold">
                                          <p:stCondLst>
                                            <p:cond delay="249"/>
                                          </p:stCondLst>
                                        </p:cTn>
                                        <p:tgtEl>
                                          <p:spTgt spid="17"/>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250"/>
                                        <p:tgtEl>
                                          <p:spTgt spid="15"/>
                                        </p:tgtEl>
                                      </p:cBhvr>
                                    </p:animEffect>
                                    <p:set>
                                      <p:cBhvr>
                                        <p:cTn id="81" dur="1" fill="hold">
                                          <p:stCondLst>
                                            <p:cond delay="249"/>
                                          </p:stCondLst>
                                        </p:cTn>
                                        <p:tgtEl>
                                          <p:spTgt spid="15"/>
                                        </p:tgtEl>
                                        <p:attrNameLst>
                                          <p:attrName>style.visibility</p:attrName>
                                        </p:attrNameLst>
                                      </p:cBhvr>
                                      <p:to>
                                        <p:strVal val="hidden"/>
                                      </p:to>
                                    </p:set>
                                  </p:childTnLst>
                                </p:cTn>
                              </p:par>
                              <p:par>
                                <p:cTn id="82" presetID="1" presetClass="entr" presetSubtype="0" fill="hold" nodeType="withEffect">
                                  <p:stCondLst>
                                    <p:cond delay="0"/>
                                  </p:stCondLst>
                                  <p:childTnLst>
                                    <p:set>
                                      <p:cBhvr>
                                        <p:cTn id="83"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0" nodeType="clickEffect">
                                  <p:stCondLst>
                                    <p:cond delay="0"/>
                                  </p:stCondLst>
                                  <p:childTnLst>
                                    <p:animEffect transition="out" filter="fade">
                                      <p:cBhvr>
                                        <p:cTn id="87" dur="250"/>
                                        <p:tgtEl>
                                          <p:spTgt spid="18"/>
                                        </p:tgtEl>
                                      </p:cBhvr>
                                    </p:animEffect>
                                    <p:set>
                                      <p:cBhvr>
                                        <p:cTn id="88" dur="1" fill="hold">
                                          <p:stCondLst>
                                            <p:cond delay="249"/>
                                          </p:stCondLst>
                                        </p:cTn>
                                        <p:tgtEl>
                                          <p:spTgt spid="18"/>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250"/>
                                        <p:tgtEl>
                                          <p:spTgt spid="19"/>
                                        </p:tgtEl>
                                      </p:cBhvr>
                                    </p:animEffect>
                                    <p:set>
                                      <p:cBhvr>
                                        <p:cTn id="95" dur="1" fill="hold">
                                          <p:stCondLst>
                                            <p:cond delay="249"/>
                                          </p:stCondLst>
                                        </p:cTn>
                                        <p:tgtEl>
                                          <p:spTgt spid="19"/>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0" nodeType="clickEffect">
                                  <p:stCondLst>
                                    <p:cond delay="0"/>
                                  </p:stCondLst>
                                  <p:childTnLst>
                                    <p:animEffect transition="out" filter="fade">
                                      <p:cBhvr>
                                        <p:cTn id="101" dur="250"/>
                                        <p:tgtEl>
                                          <p:spTgt spid="20"/>
                                        </p:tgtEl>
                                      </p:cBhvr>
                                    </p:animEffect>
                                    <p:set>
                                      <p:cBhvr>
                                        <p:cTn id="102" dur="1" fill="hold">
                                          <p:stCondLst>
                                            <p:cond delay="249"/>
                                          </p:stCondLst>
                                        </p:cTn>
                                        <p:tgtEl>
                                          <p:spTgt spid="20"/>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250"/>
                                        <p:tgtEl>
                                          <p:spTgt spid="21"/>
                                        </p:tgtEl>
                                      </p:cBhvr>
                                    </p:animEffect>
                                    <p:set>
                                      <p:cBhvr>
                                        <p:cTn id="109" dur="1" fill="hold">
                                          <p:stCondLst>
                                            <p:cond delay="249"/>
                                          </p:stCondLst>
                                        </p:cTn>
                                        <p:tgtEl>
                                          <p:spTgt spid="21"/>
                                        </p:tgtEl>
                                        <p:attrNameLst>
                                          <p:attrName>style.visibility</p:attrName>
                                        </p:attrNameLst>
                                      </p:cBhvr>
                                      <p:to>
                                        <p:strVal val="hidden"/>
                                      </p:to>
                                    </p:set>
                                  </p:childTnLst>
                                </p:cTn>
                              </p:par>
                              <p:par>
                                <p:cTn id="110" presetID="1" presetClass="entr" presetSubtype="0" fill="hold" nodeType="withEffect">
                                  <p:stCondLst>
                                    <p:cond delay="0"/>
                                  </p:stCondLst>
                                  <p:childTnLst>
                                    <p:set>
                                      <p:cBhvr>
                                        <p:cTn id="111"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0" nodeType="clickEffect">
                                  <p:stCondLst>
                                    <p:cond delay="0"/>
                                  </p:stCondLst>
                                  <p:childTnLst>
                                    <p:animEffect transition="out" filter="fade">
                                      <p:cBhvr>
                                        <p:cTn id="115" dur="250"/>
                                        <p:tgtEl>
                                          <p:spTgt spid="22"/>
                                        </p:tgtEl>
                                      </p:cBhvr>
                                    </p:animEffect>
                                    <p:set>
                                      <p:cBhvr>
                                        <p:cTn id="116"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a:t>Finale </a:t>
            </a:r>
            <a:r>
              <a:rPr lang="de-DE" sz="2800" dirty="0" smtClean="0"/>
              <a:t>Schnellfragerunde</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342900" lvl="0" indent="-342900">
              <a:buFont typeface="+mj-lt"/>
              <a:buAutoNum type="arabicPeriod" startAt="17"/>
            </a:pPr>
            <a:r>
              <a:rPr lang="de-DE" sz="1800" dirty="0"/>
              <a:t>Welche beiden Monate liegen vollständig im kalendarischen Sommer?</a:t>
            </a:r>
            <a:r>
              <a:rPr lang="de-DE" sz="1800" b="1" dirty="0"/>
              <a:t> </a:t>
            </a:r>
            <a:r>
              <a:rPr lang="de-DE" sz="1800" b="1" dirty="0">
                <a:solidFill>
                  <a:srgbClr val="00FFFF"/>
                </a:solidFill>
                <a:sym typeface="Wingdings" panose="05000000000000000000" pitchFamily="2" charset="2"/>
              </a:rPr>
              <a:t></a:t>
            </a:r>
            <a:r>
              <a:rPr lang="de-DE" sz="1800" b="1" dirty="0">
                <a:solidFill>
                  <a:srgbClr val="00FFFF"/>
                </a:solidFill>
              </a:rPr>
              <a:t> Juli und August</a:t>
            </a:r>
          </a:p>
          <a:p>
            <a:pPr marL="342900" lvl="0" indent="-342900">
              <a:buFont typeface="+mj-lt"/>
              <a:buAutoNum type="arabicPeriod" startAt="17"/>
            </a:pPr>
            <a:r>
              <a:rPr lang="de-DE" sz="1800" dirty="0"/>
              <a:t>Wie viele Flügel hat eine Schleie? </a:t>
            </a:r>
            <a:r>
              <a:rPr lang="de-DE" sz="1800" b="1" dirty="0">
                <a:solidFill>
                  <a:srgbClr val="0066FF"/>
                </a:solidFill>
                <a:sym typeface="Wingdings" panose="05000000000000000000" pitchFamily="2" charset="2"/>
              </a:rPr>
              <a:t></a:t>
            </a:r>
            <a:r>
              <a:rPr lang="de-DE" sz="1800" b="1" dirty="0">
                <a:solidFill>
                  <a:srgbClr val="0066FF"/>
                </a:solidFill>
              </a:rPr>
              <a:t> keine, da es sich um einen Fisch handelt</a:t>
            </a:r>
          </a:p>
          <a:p>
            <a:pPr marL="342900" lvl="0" indent="-342900">
              <a:buFont typeface="+mj-lt"/>
              <a:buAutoNum type="arabicPeriod" startAt="17"/>
            </a:pPr>
            <a:r>
              <a:rPr lang="de-DE" sz="1800" dirty="0"/>
              <a:t>Wie viele Rollen hat ein handelsüblicher Rollschuh? </a:t>
            </a:r>
            <a:r>
              <a:rPr lang="de-DE" sz="1800" b="1" dirty="0">
                <a:solidFill>
                  <a:srgbClr val="FF0000"/>
                </a:solidFill>
                <a:sym typeface="Wingdings" panose="05000000000000000000" pitchFamily="2" charset="2"/>
              </a:rPr>
              <a:t></a:t>
            </a:r>
            <a:r>
              <a:rPr lang="de-DE" sz="1800" b="1" dirty="0">
                <a:solidFill>
                  <a:srgbClr val="FF0000"/>
                </a:solidFill>
              </a:rPr>
              <a:t> 4</a:t>
            </a:r>
          </a:p>
          <a:p>
            <a:pPr marL="342900" lvl="0" indent="-342900">
              <a:buFont typeface="+mj-lt"/>
              <a:buAutoNum type="arabicPeriod" startAt="17"/>
            </a:pPr>
            <a:r>
              <a:rPr lang="de-DE" sz="1800" dirty="0"/>
              <a:t>Was im Ei ist von Eiklar umgeben? </a:t>
            </a:r>
            <a:r>
              <a:rPr lang="de-DE" sz="1800" b="1" dirty="0">
                <a:solidFill>
                  <a:srgbClr val="FF9900"/>
                </a:solidFill>
                <a:sym typeface="Wingdings" panose="05000000000000000000" pitchFamily="2" charset="2"/>
              </a:rPr>
              <a:t></a:t>
            </a:r>
            <a:r>
              <a:rPr lang="de-DE" sz="1800" b="1" dirty="0">
                <a:solidFill>
                  <a:srgbClr val="FF9900"/>
                </a:solidFill>
              </a:rPr>
              <a:t> Eigelb</a:t>
            </a:r>
          </a:p>
          <a:p>
            <a:pPr marL="342900" lvl="0" indent="-342900">
              <a:buFont typeface="+mj-lt"/>
              <a:buAutoNum type="arabicPeriod" startAt="17"/>
            </a:pPr>
            <a:r>
              <a:rPr lang="de-DE" sz="1800" dirty="0"/>
              <a:t>In welchem US-Bundesstaat liegt die Filmmetropole Hollywood? </a:t>
            </a:r>
            <a:r>
              <a:rPr lang="de-DE" sz="1800" b="1" dirty="0">
                <a:solidFill>
                  <a:srgbClr val="FFFF00"/>
                </a:solidFill>
                <a:sym typeface="Wingdings" panose="05000000000000000000" pitchFamily="2" charset="2"/>
              </a:rPr>
              <a:t></a:t>
            </a:r>
            <a:r>
              <a:rPr lang="de-DE" sz="1800" b="1" dirty="0">
                <a:solidFill>
                  <a:srgbClr val="FFFF00"/>
                </a:solidFill>
              </a:rPr>
              <a:t> Kalifornien</a:t>
            </a:r>
          </a:p>
          <a:p>
            <a:pPr marL="342900" lvl="0" indent="-342900">
              <a:buFont typeface="+mj-lt"/>
              <a:buAutoNum type="arabicPeriod" startAt="17"/>
            </a:pPr>
            <a:r>
              <a:rPr lang="de-DE" sz="1800" dirty="0"/>
              <a:t>Welche Höhlen reibt man mit einem </a:t>
            </a:r>
            <a:r>
              <a:rPr lang="de-DE" sz="1800" dirty="0" err="1"/>
              <a:t>Deoroller</a:t>
            </a:r>
            <a:r>
              <a:rPr lang="de-DE" sz="1800" dirty="0"/>
              <a:t> ein? </a:t>
            </a:r>
            <a:r>
              <a:rPr lang="de-DE" sz="1800" b="1" dirty="0">
                <a:solidFill>
                  <a:srgbClr val="66FF33"/>
                </a:solidFill>
                <a:sym typeface="Wingdings" panose="05000000000000000000" pitchFamily="2" charset="2"/>
              </a:rPr>
              <a:t></a:t>
            </a:r>
            <a:r>
              <a:rPr lang="de-DE" sz="1800" b="1" dirty="0">
                <a:solidFill>
                  <a:srgbClr val="66FF33"/>
                </a:solidFill>
              </a:rPr>
              <a:t> Achsel</a:t>
            </a:r>
          </a:p>
          <a:p>
            <a:pPr marL="342900" lvl="0" indent="-342900">
              <a:buFont typeface="+mj-lt"/>
              <a:buAutoNum type="arabicPeriod" startAt="17"/>
            </a:pPr>
            <a:r>
              <a:rPr lang="de-DE" sz="1800" dirty="0"/>
              <a:t>Der </a:t>
            </a:r>
            <a:r>
              <a:rPr lang="de-DE" sz="1800" dirty="0" err="1"/>
              <a:t>Minotauros</a:t>
            </a:r>
            <a:r>
              <a:rPr lang="de-DE" sz="1800" dirty="0"/>
              <a:t> ist halb Mensch, halb ...? </a:t>
            </a:r>
            <a:r>
              <a:rPr lang="de-DE" sz="1800" b="1" dirty="0">
                <a:solidFill>
                  <a:srgbClr val="00FFFF"/>
                </a:solidFill>
                <a:sym typeface="Wingdings" panose="05000000000000000000" pitchFamily="2" charset="2"/>
              </a:rPr>
              <a:t></a:t>
            </a:r>
            <a:r>
              <a:rPr lang="de-DE" sz="1800" b="1" dirty="0">
                <a:solidFill>
                  <a:srgbClr val="00FFFF"/>
                </a:solidFill>
              </a:rPr>
              <a:t> Stier</a:t>
            </a:r>
          </a:p>
          <a:p>
            <a:pPr marL="342900" lvl="0" indent="-342900">
              <a:buFont typeface="+mj-lt"/>
              <a:buAutoNum type="arabicPeriod" startAt="17"/>
            </a:pPr>
            <a:r>
              <a:rPr lang="de-DE" sz="1800" dirty="0"/>
              <a:t>Welcher Philipp wurde mit dem FC Bayern achtmal deutscher Fußballmeister? </a:t>
            </a:r>
            <a:r>
              <a:rPr lang="de-DE" sz="1800" b="1" dirty="0">
                <a:solidFill>
                  <a:srgbClr val="0066FF"/>
                </a:solidFill>
                <a:sym typeface="Wingdings" panose="05000000000000000000" pitchFamily="2" charset="2"/>
              </a:rPr>
              <a:t></a:t>
            </a:r>
            <a:r>
              <a:rPr lang="de-DE" sz="1800" b="1" dirty="0">
                <a:solidFill>
                  <a:srgbClr val="0066FF"/>
                </a:solidFill>
              </a:rPr>
              <a:t> Lahm</a:t>
            </a:r>
          </a:p>
          <a:p>
            <a:pPr marL="342900" lvl="0" indent="-342900">
              <a:buFont typeface="+mj-lt"/>
              <a:buAutoNum type="arabicPeriod" startAt="17"/>
            </a:pPr>
            <a:r>
              <a:rPr lang="de-DE" sz="1800" dirty="0"/>
              <a:t>Welche Abkürzung steht für den Deutschen Gewerkschaftsbund? </a:t>
            </a:r>
            <a:r>
              <a:rPr lang="de-DE" sz="1800" b="1" dirty="0">
                <a:solidFill>
                  <a:srgbClr val="FF0000"/>
                </a:solidFill>
                <a:sym typeface="Wingdings" panose="05000000000000000000" pitchFamily="2" charset="2"/>
              </a:rPr>
              <a:t></a:t>
            </a:r>
            <a:r>
              <a:rPr lang="de-DE" sz="1800" b="1" dirty="0">
                <a:solidFill>
                  <a:srgbClr val="FF0000"/>
                </a:solidFill>
              </a:rPr>
              <a:t> DGB</a:t>
            </a:r>
          </a:p>
          <a:p>
            <a:pPr marL="342900" lvl="0" indent="-342900">
              <a:buFont typeface="+mj-lt"/>
              <a:buAutoNum type="arabicPeriod" startAt="17"/>
            </a:pPr>
            <a:r>
              <a:rPr lang="de-DE" sz="1800" dirty="0"/>
              <a:t>Zu welchem Kontinent zählen die Fidschi-Inseln? </a:t>
            </a:r>
            <a:r>
              <a:rPr lang="de-DE" sz="1800" b="1" dirty="0">
                <a:solidFill>
                  <a:srgbClr val="FF9900"/>
                </a:solidFill>
                <a:sym typeface="Wingdings" panose="05000000000000000000" pitchFamily="2" charset="2"/>
              </a:rPr>
              <a:t></a:t>
            </a:r>
            <a:r>
              <a:rPr lang="de-DE" sz="1800" b="1" dirty="0">
                <a:solidFill>
                  <a:srgbClr val="FF9900"/>
                </a:solidFill>
              </a:rPr>
              <a:t> Australien</a:t>
            </a:r>
          </a:p>
          <a:p>
            <a:pPr marL="342900" lvl="0" indent="-342900">
              <a:buFont typeface="+mj-lt"/>
              <a:buAutoNum type="arabicPeriod" startAt="17"/>
            </a:pPr>
            <a:r>
              <a:rPr lang="de-DE" sz="1800" dirty="0"/>
              <a:t>Auf welchem Amt kann man heiraten? </a:t>
            </a:r>
            <a:r>
              <a:rPr lang="de-DE" sz="1800" b="1" dirty="0">
                <a:solidFill>
                  <a:srgbClr val="FFFF00"/>
                </a:solidFill>
                <a:sym typeface="Wingdings" panose="05000000000000000000" pitchFamily="2" charset="2"/>
              </a:rPr>
              <a:t></a:t>
            </a:r>
            <a:r>
              <a:rPr lang="de-DE" sz="1800" b="1" dirty="0">
                <a:solidFill>
                  <a:srgbClr val="FFFF00"/>
                </a:solidFill>
              </a:rPr>
              <a:t> Standesamt</a:t>
            </a:r>
          </a:p>
          <a:p>
            <a:pPr marL="342900" lvl="0" indent="-342900">
              <a:buFont typeface="+mj-lt"/>
              <a:buAutoNum type="arabicPeriod" startAt="17"/>
            </a:pPr>
            <a:r>
              <a:rPr lang="de-DE" sz="1800" dirty="0"/>
              <a:t>Welchen Charakter spielt Rupert </a:t>
            </a:r>
            <a:r>
              <a:rPr lang="de-DE" sz="1800" dirty="0" err="1"/>
              <a:t>Grint</a:t>
            </a:r>
            <a:r>
              <a:rPr lang="de-DE" sz="1800" dirty="0"/>
              <a:t> in den "Harry Potter"-Filmen? </a:t>
            </a:r>
            <a:r>
              <a:rPr lang="de-DE" sz="1800" b="1" dirty="0">
                <a:solidFill>
                  <a:srgbClr val="66FF33"/>
                </a:solidFill>
                <a:sym typeface="Wingdings" panose="05000000000000000000" pitchFamily="2" charset="2"/>
              </a:rPr>
              <a:t></a:t>
            </a:r>
            <a:r>
              <a:rPr lang="de-DE" sz="1800" b="1" dirty="0">
                <a:solidFill>
                  <a:srgbClr val="66FF33"/>
                </a:solidFill>
              </a:rPr>
              <a:t> Ron </a:t>
            </a:r>
            <a:r>
              <a:rPr lang="de-DE" sz="1800" b="1" dirty="0" err="1">
                <a:solidFill>
                  <a:srgbClr val="66FF33"/>
                </a:solidFill>
              </a:rPr>
              <a:t>Weasley</a:t>
            </a:r>
            <a:endParaRPr lang="de-DE" sz="1800" b="1" dirty="0">
              <a:solidFill>
                <a:srgbClr val="66FF33"/>
              </a:solidFill>
            </a:endParaRPr>
          </a:p>
          <a:p>
            <a:pPr marL="342900" lvl="0" indent="-342900">
              <a:buFont typeface="+mj-lt"/>
              <a:buAutoNum type="arabicPeriod" startAt="17"/>
            </a:pPr>
            <a:r>
              <a:rPr lang="de-DE" sz="1800" dirty="0"/>
              <a:t>In welchem Land liegt das Weinanbaugebiet Côte de </a:t>
            </a:r>
            <a:r>
              <a:rPr lang="de-DE" sz="1800" dirty="0" err="1"/>
              <a:t>Beaune</a:t>
            </a:r>
            <a:r>
              <a:rPr lang="de-DE" sz="1800" dirty="0"/>
              <a:t>?</a:t>
            </a:r>
            <a:r>
              <a:rPr lang="de-DE" sz="1800" b="1" dirty="0"/>
              <a:t> </a:t>
            </a:r>
            <a:r>
              <a:rPr lang="de-DE" sz="1800" b="1" dirty="0">
                <a:solidFill>
                  <a:srgbClr val="00FFFF"/>
                </a:solidFill>
                <a:sym typeface="Wingdings" panose="05000000000000000000" pitchFamily="2" charset="2"/>
              </a:rPr>
              <a:t></a:t>
            </a:r>
            <a:r>
              <a:rPr lang="de-DE" sz="1800" b="1" dirty="0">
                <a:solidFill>
                  <a:srgbClr val="00FFFF"/>
                </a:solidFill>
              </a:rPr>
              <a:t> Frankreich</a:t>
            </a:r>
            <a:endParaRPr lang="de-DE" sz="1800" dirty="0">
              <a:solidFill>
                <a:srgbClr val="00FFFF"/>
              </a:solidFill>
            </a:endParaRPr>
          </a:p>
          <a:p>
            <a:pPr marL="342900" lvl="0" indent="-342900">
              <a:buFont typeface="+mj-lt"/>
              <a:buAutoNum type="arabicPeriod" startAt="17"/>
            </a:pPr>
            <a:r>
              <a:rPr lang="de-DE" sz="1800" dirty="0"/>
              <a:t>Welches Jahr ist das nächste Schaltjahr? </a:t>
            </a:r>
            <a:r>
              <a:rPr lang="de-DE" sz="1800" b="1" dirty="0">
                <a:solidFill>
                  <a:srgbClr val="0066FF"/>
                </a:solidFill>
                <a:sym typeface="Wingdings" panose="05000000000000000000" pitchFamily="2" charset="2"/>
              </a:rPr>
              <a:t></a:t>
            </a:r>
            <a:r>
              <a:rPr lang="de-DE" sz="1800" b="1" dirty="0">
                <a:solidFill>
                  <a:srgbClr val="0066FF"/>
                </a:solidFill>
              </a:rPr>
              <a:t> 2024</a:t>
            </a:r>
            <a:endParaRPr lang="de-DE" sz="1800" dirty="0">
              <a:solidFill>
                <a:srgbClr val="0066FF"/>
              </a:solidFill>
            </a:endParaRPr>
          </a:p>
          <a:p>
            <a:pPr marL="342900" lvl="0" indent="-342900">
              <a:buFont typeface="+mj-lt"/>
              <a:buAutoNum type="arabicPeriod" startAt="17"/>
            </a:pPr>
            <a:r>
              <a:rPr lang="de-DE" sz="1800" dirty="0"/>
              <a:t>Mit welchen Tieren beschäftigt sich die Limakologie? </a:t>
            </a:r>
            <a:r>
              <a:rPr lang="de-DE" sz="1800" b="1" dirty="0">
                <a:solidFill>
                  <a:srgbClr val="FF0000"/>
                </a:solidFill>
                <a:sym typeface="Wingdings" panose="05000000000000000000" pitchFamily="2" charset="2"/>
              </a:rPr>
              <a:t></a:t>
            </a:r>
            <a:r>
              <a:rPr lang="de-DE" sz="1800" b="1" dirty="0">
                <a:solidFill>
                  <a:srgbClr val="FF0000"/>
                </a:solidFill>
              </a:rPr>
              <a:t> Schnecken</a:t>
            </a:r>
            <a:endParaRPr lang="de-DE" sz="1800" dirty="0">
              <a:solidFill>
                <a:srgbClr val="FF0000"/>
              </a:solidFill>
            </a:endParaRPr>
          </a:p>
          <a:p>
            <a:pPr marL="342900" lvl="0" indent="-342900">
              <a:buFont typeface="+mj-lt"/>
              <a:buAutoNum type="arabicPeriod" startAt="17"/>
            </a:pPr>
            <a:r>
              <a:rPr lang="de-DE" sz="1800" dirty="0"/>
              <a:t>Mint ist eine Variante welcher Farbe? </a:t>
            </a:r>
            <a:r>
              <a:rPr lang="de-DE" sz="1800" b="1" dirty="0">
                <a:solidFill>
                  <a:srgbClr val="FF9900"/>
                </a:solidFill>
                <a:sym typeface="Wingdings" panose="05000000000000000000" pitchFamily="2" charset="2"/>
              </a:rPr>
              <a:t></a:t>
            </a:r>
            <a:r>
              <a:rPr lang="de-DE" sz="1800" b="1" dirty="0">
                <a:solidFill>
                  <a:srgbClr val="FF9900"/>
                </a:solidFill>
              </a:rPr>
              <a:t> Grün</a:t>
            </a:r>
          </a:p>
        </p:txBody>
      </p:sp>
      <p:sp>
        <p:nvSpPr>
          <p:cNvPr id="5" name="Rechteck 4"/>
          <p:cNvSpPr/>
          <p:nvPr/>
        </p:nvSpPr>
        <p:spPr>
          <a:xfrm>
            <a:off x="8674791" y="793307"/>
            <a:ext cx="2129843" cy="30970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4543500" y="1176220"/>
            <a:ext cx="4880210" cy="32267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6464998" y="1572098"/>
            <a:ext cx="1059237"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4543500" y="1944414"/>
            <a:ext cx="1026983" cy="30589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7871305" y="2314891"/>
            <a:ext cx="1472392" cy="31171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6422581" y="2672283"/>
            <a:ext cx="1084550" cy="26010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5313519" y="3065473"/>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9423710" y="3386606"/>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8073422" y="3811751"/>
            <a:ext cx="1098180"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6116247" y="4169358"/>
            <a:ext cx="1493942" cy="27788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5167737" y="4549569"/>
            <a:ext cx="1685008" cy="31448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8162469" y="4864054"/>
            <a:ext cx="1931238" cy="33327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7946764" y="5242868"/>
            <a:ext cx="2146943"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5334972" y="5671266"/>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6672917" y="6073004"/>
            <a:ext cx="1589708" cy="32793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4955999" y="6400936"/>
            <a:ext cx="1160248" cy="325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940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0" nodeType="clickEffect">
                                  <p:stCondLst>
                                    <p:cond delay="0"/>
                                  </p:stCondLst>
                                  <p:childTnLst>
                                    <p:animEffect transition="out" filter="fade">
                                      <p:cBhvr>
                                        <p:cTn id="13" dur="500"/>
                                        <p:tgtEl>
                                          <p:spTgt spid="6"/>
                                        </p:tgtEl>
                                      </p:cBhvr>
                                    </p:animEffect>
                                    <p:set>
                                      <p:cBhvr>
                                        <p:cTn id="14" dur="1" fill="hold">
                                          <p:stCondLst>
                                            <p:cond delay="499"/>
                                          </p:stCondLst>
                                        </p:cTn>
                                        <p:tgtEl>
                                          <p:spTgt spid="6"/>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par>
                                <p:cTn id="36" presetID="1"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3"/>
                                        </p:tgtEl>
                                      </p:cBhvr>
                                    </p:animEffect>
                                    <p:set>
                                      <p:cBhvr>
                                        <p:cTn id="49" dur="1" fill="hold">
                                          <p:stCondLst>
                                            <p:cond delay="499"/>
                                          </p:stCondLst>
                                        </p:cTn>
                                        <p:tgtEl>
                                          <p:spTgt spid="13"/>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0" nodeType="clickEffect">
                                  <p:stCondLst>
                                    <p:cond delay="0"/>
                                  </p:stCondLst>
                                  <p:childTnLst>
                                    <p:animEffect transition="out" filter="fade">
                                      <p:cBhvr>
                                        <p:cTn id="55" dur="500"/>
                                        <p:tgtEl>
                                          <p:spTgt spid="14"/>
                                        </p:tgtEl>
                                      </p:cBhvr>
                                    </p:animEffect>
                                    <p:set>
                                      <p:cBhvr>
                                        <p:cTn id="56" dur="1" fill="hold">
                                          <p:stCondLst>
                                            <p:cond delay="499"/>
                                          </p:stCondLst>
                                        </p:cTn>
                                        <p:tgtEl>
                                          <p:spTgt spid="14"/>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0" nodeType="clickEffect">
                                  <p:stCondLst>
                                    <p:cond delay="0"/>
                                  </p:stCondLst>
                                  <p:childTnLst>
                                    <p:animEffect transition="out" filter="fade">
                                      <p:cBhvr>
                                        <p:cTn id="62" dur="500"/>
                                        <p:tgtEl>
                                          <p:spTgt spid="16"/>
                                        </p:tgtEl>
                                      </p:cBhvr>
                                    </p:animEffect>
                                    <p:set>
                                      <p:cBhvr>
                                        <p:cTn id="63" dur="1" fill="hold">
                                          <p:stCondLst>
                                            <p:cond delay="499"/>
                                          </p:stCondLst>
                                        </p:cTn>
                                        <p:tgtEl>
                                          <p:spTgt spid="16"/>
                                        </p:tgtEl>
                                        <p:attrNameLst>
                                          <p:attrName>style.visibility</p:attrName>
                                        </p:attrNameLst>
                                      </p:cBhvr>
                                      <p:to>
                                        <p:strVal val="hidden"/>
                                      </p:to>
                                    </p:set>
                                  </p:childTnLst>
                                </p:cTn>
                              </p:par>
                              <p:par>
                                <p:cTn id="64" presetID="1" presetClass="entr" presetSubtype="0" fill="hold"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0" nodeType="clickEffect">
                                  <p:stCondLst>
                                    <p:cond delay="0"/>
                                  </p:stCondLst>
                                  <p:childTnLst>
                                    <p:animEffect transition="out" filter="fade">
                                      <p:cBhvr>
                                        <p:cTn id="69" dur="500"/>
                                        <p:tgtEl>
                                          <p:spTgt spid="17"/>
                                        </p:tgtEl>
                                      </p:cBhvr>
                                    </p:animEffect>
                                    <p:set>
                                      <p:cBhvr>
                                        <p:cTn id="70" dur="1" fill="hold">
                                          <p:stCondLst>
                                            <p:cond delay="499"/>
                                          </p:stCondLst>
                                        </p:cTn>
                                        <p:tgtEl>
                                          <p:spTgt spid="1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0" nodeType="clickEffect">
                                  <p:stCondLst>
                                    <p:cond delay="0"/>
                                  </p:stCondLst>
                                  <p:childTnLst>
                                    <p:animEffect transition="out" filter="fade">
                                      <p:cBhvr>
                                        <p:cTn id="76" dur="500"/>
                                        <p:tgtEl>
                                          <p:spTgt spid="15"/>
                                        </p:tgtEl>
                                      </p:cBhvr>
                                    </p:animEffect>
                                    <p:set>
                                      <p:cBhvr>
                                        <p:cTn id="77" dur="1" fill="hold">
                                          <p:stCondLst>
                                            <p:cond delay="499"/>
                                          </p:stCondLst>
                                        </p:cTn>
                                        <p:tgtEl>
                                          <p:spTgt spid="15"/>
                                        </p:tgtEl>
                                        <p:attrNameLst>
                                          <p:attrName>style.visibility</p:attrName>
                                        </p:attrNameLst>
                                      </p:cBhvr>
                                      <p:to>
                                        <p:strVal val="hidden"/>
                                      </p:to>
                                    </p:set>
                                  </p:childTnLst>
                                </p:cTn>
                              </p:par>
                              <p:par>
                                <p:cTn id="78" presetID="1" presetClass="entr" presetSubtype="0" fill="hold" nodeType="with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0" nodeType="clickEffect">
                                  <p:stCondLst>
                                    <p:cond delay="0"/>
                                  </p:stCondLst>
                                  <p:childTnLst>
                                    <p:animEffect transition="out" filter="fade">
                                      <p:cBhvr>
                                        <p:cTn id="83" dur="500"/>
                                        <p:tgtEl>
                                          <p:spTgt spid="18"/>
                                        </p:tgtEl>
                                      </p:cBhvr>
                                    </p:animEffect>
                                    <p:set>
                                      <p:cBhvr>
                                        <p:cTn id="84" dur="1" fill="hold">
                                          <p:stCondLst>
                                            <p:cond delay="499"/>
                                          </p:stCondLst>
                                        </p:cTn>
                                        <p:tgtEl>
                                          <p:spTgt spid="18"/>
                                        </p:tgtEl>
                                        <p:attrNameLst>
                                          <p:attrName>style.visibility</p:attrName>
                                        </p:attrNameLst>
                                      </p:cBhvr>
                                      <p:to>
                                        <p:strVal val="hidden"/>
                                      </p:to>
                                    </p:set>
                                  </p:childTnLst>
                                </p:cTn>
                              </p:par>
                              <p:par>
                                <p:cTn id="85" presetID="1" presetClass="entr" presetSubtype="0" fill="hold" nodeType="with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19"/>
                                        </p:tgtEl>
                                      </p:cBhvr>
                                    </p:animEffect>
                                    <p:set>
                                      <p:cBhvr>
                                        <p:cTn id="91" dur="1" fill="hold">
                                          <p:stCondLst>
                                            <p:cond delay="499"/>
                                          </p:stCondLst>
                                        </p:cTn>
                                        <p:tgtEl>
                                          <p:spTgt spid="19"/>
                                        </p:tgtEl>
                                        <p:attrNameLst>
                                          <p:attrName>style.visibility</p:attrName>
                                        </p:attrNameLst>
                                      </p:cBhvr>
                                      <p:to>
                                        <p:strVal val="hidden"/>
                                      </p:to>
                                    </p:set>
                                  </p:childTnLst>
                                </p:cTn>
                              </p:par>
                              <p:par>
                                <p:cTn id="92" presetID="1" presetClass="entr" presetSubtype="0" fill="hold" nodeType="withEffect">
                                  <p:stCondLst>
                                    <p:cond delay="0"/>
                                  </p:stCondLst>
                                  <p:childTnLst>
                                    <p:set>
                                      <p:cBhvr>
                                        <p:cTn id="93"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0" presetClass="exit" presetSubtype="0" fill="hold" grpId="0" nodeType="clickEffect">
                                  <p:stCondLst>
                                    <p:cond delay="0"/>
                                  </p:stCondLst>
                                  <p:childTnLst>
                                    <p:animEffect transition="out" filter="fade">
                                      <p:cBhvr>
                                        <p:cTn id="97" dur="500"/>
                                        <p:tgtEl>
                                          <p:spTgt spid="20"/>
                                        </p:tgtEl>
                                      </p:cBhvr>
                                    </p:animEffect>
                                    <p:set>
                                      <p:cBhvr>
                                        <p:cTn id="98" dur="1" fill="hold">
                                          <p:stCondLst>
                                            <p:cond delay="499"/>
                                          </p:stCondLst>
                                        </p:cTn>
                                        <p:tgtEl>
                                          <p:spTgt spid="20"/>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0" nodeType="clickEffect">
                                  <p:stCondLst>
                                    <p:cond delay="0"/>
                                  </p:stCondLst>
                                  <p:childTnLst>
                                    <p:animEffect transition="out" filter="fade">
                                      <p:cBhvr>
                                        <p:cTn id="104" dur="500"/>
                                        <p:tgtEl>
                                          <p:spTgt spid="21"/>
                                        </p:tgtEl>
                                      </p:cBhvr>
                                    </p:animEffect>
                                    <p:set>
                                      <p:cBhvr>
                                        <p:cTn id="105" dur="1" fill="hold">
                                          <p:stCondLst>
                                            <p:cond delay="499"/>
                                          </p:stCondLst>
                                        </p:cTn>
                                        <p:tgtEl>
                                          <p:spTgt spid="21"/>
                                        </p:tgtEl>
                                        <p:attrNameLst>
                                          <p:attrName>style.visibility</p:attrName>
                                        </p:attrNameLst>
                                      </p:cBhvr>
                                      <p:to>
                                        <p:strVal val="hidden"/>
                                      </p:to>
                                    </p:set>
                                  </p:childTnLst>
                                </p:cTn>
                              </p:par>
                              <p:par>
                                <p:cTn id="106" presetID="1" presetClass="entr" presetSubtype="0" fill="hold" nodeType="withEffect">
                                  <p:stCondLst>
                                    <p:cond delay="0"/>
                                  </p:stCondLst>
                                  <p:childTnLst>
                                    <p:set>
                                      <p:cBhvr>
                                        <p:cTn id="107"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500"/>
                                        <p:tgtEl>
                                          <p:spTgt spid="22"/>
                                        </p:tgtEl>
                                      </p:cBhvr>
                                    </p:animEffect>
                                    <p:set>
                                      <p:cBhvr>
                                        <p:cTn id="112"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a:t>Finale </a:t>
            </a:r>
            <a:r>
              <a:rPr lang="de-DE" sz="2800" dirty="0" smtClean="0"/>
              <a:t>Schnellfragerunde</a:t>
            </a:r>
            <a:endParaRPr lang="de-DE" sz="2800" dirty="0">
              <a:latin typeface="+mn-lt"/>
            </a:endParaRPr>
          </a:p>
        </p:txBody>
      </p:sp>
      <p:sp>
        <p:nvSpPr>
          <p:cNvPr id="3" name="Inhaltsplatzhalter 2"/>
          <p:cNvSpPr>
            <a:spLocks noGrp="1"/>
          </p:cNvSpPr>
          <p:nvPr>
            <p:ph idx="1"/>
          </p:nvPr>
        </p:nvSpPr>
        <p:spPr>
          <a:xfrm>
            <a:off x="356839" y="797313"/>
            <a:ext cx="11641873" cy="5938024"/>
          </a:xfrm>
          <a:ln>
            <a:noFill/>
          </a:ln>
        </p:spPr>
        <p:txBody>
          <a:bodyPr>
            <a:noAutofit/>
          </a:bodyPr>
          <a:lstStyle/>
          <a:p>
            <a:pPr marL="342900" lvl="0" indent="-342900">
              <a:buFont typeface="+mj-lt"/>
              <a:buAutoNum type="arabicPeriod" startAt="33"/>
            </a:pPr>
            <a:r>
              <a:rPr lang="de-DE" sz="1800" dirty="0"/>
              <a:t>Welches Haustier gilt als das älteste Haustier des Menschen? </a:t>
            </a:r>
            <a:r>
              <a:rPr lang="de-DE" sz="1800" b="1" dirty="0">
                <a:solidFill>
                  <a:srgbClr val="FFFF00"/>
                </a:solidFill>
                <a:sym typeface="Wingdings" panose="05000000000000000000" pitchFamily="2" charset="2"/>
              </a:rPr>
              <a:t></a:t>
            </a:r>
            <a:r>
              <a:rPr lang="de-DE" sz="1800" b="1" dirty="0">
                <a:solidFill>
                  <a:srgbClr val="FFFF00"/>
                </a:solidFill>
              </a:rPr>
              <a:t> Hund</a:t>
            </a:r>
          </a:p>
          <a:p>
            <a:pPr marL="342900" lvl="0" indent="-342900">
              <a:buFont typeface="+mj-lt"/>
              <a:buAutoNum type="arabicPeriod" startAt="33"/>
            </a:pPr>
            <a:r>
              <a:rPr lang="de-DE" sz="1800" dirty="0"/>
              <a:t>Was für eine Tüte bekommen Erstklässler zur Einschulung? </a:t>
            </a:r>
            <a:r>
              <a:rPr lang="de-DE" sz="1800" b="1" dirty="0">
                <a:solidFill>
                  <a:srgbClr val="66FF33"/>
                </a:solidFill>
                <a:sym typeface="Wingdings" panose="05000000000000000000" pitchFamily="2" charset="2"/>
              </a:rPr>
              <a:t></a:t>
            </a:r>
            <a:r>
              <a:rPr lang="de-DE" sz="1800" b="1" dirty="0">
                <a:solidFill>
                  <a:srgbClr val="66FF33"/>
                </a:solidFill>
              </a:rPr>
              <a:t> Schultüte</a:t>
            </a:r>
          </a:p>
          <a:p>
            <a:pPr marL="342900" lvl="0" indent="-342900">
              <a:buFont typeface="+mj-lt"/>
              <a:buAutoNum type="arabicPeriod" startAt="33"/>
            </a:pPr>
            <a:r>
              <a:rPr lang="de-DE" sz="1800" dirty="0"/>
              <a:t>Hawaii ist der 50. Bundesstaat welches Landes? </a:t>
            </a:r>
            <a:r>
              <a:rPr lang="de-DE" sz="1800" b="1" dirty="0">
                <a:solidFill>
                  <a:srgbClr val="00FFFF"/>
                </a:solidFill>
                <a:sym typeface="Wingdings" panose="05000000000000000000" pitchFamily="2" charset="2"/>
              </a:rPr>
              <a:t></a:t>
            </a:r>
            <a:r>
              <a:rPr lang="de-DE" sz="1800" b="1" dirty="0">
                <a:solidFill>
                  <a:srgbClr val="00FFFF"/>
                </a:solidFill>
              </a:rPr>
              <a:t> USA</a:t>
            </a:r>
            <a:endParaRPr lang="de-DE" sz="1800" dirty="0">
              <a:solidFill>
                <a:srgbClr val="00FFFF"/>
              </a:solidFill>
            </a:endParaRPr>
          </a:p>
          <a:p>
            <a:pPr marL="342900" lvl="0" indent="-342900">
              <a:buFont typeface="+mj-lt"/>
              <a:buAutoNum type="arabicPeriod" startAt="33"/>
            </a:pPr>
            <a:r>
              <a:rPr lang="de-DE" sz="1800" dirty="0"/>
              <a:t>Wie lautet die Abkürzung für "Lastkraftwagen"? </a:t>
            </a:r>
            <a:r>
              <a:rPr lang="de-DE" sz="1800" b="1" dirty="0">
                <a:solidFill>
                  <a:srgbClr val="0066FF"/>
                </a:solidFill>
                <a:sym typeface="Wingdings" panose="05000000000000000000" pitchFamily="2" charset="2"/>
              </a:rPr>
              <a:t></a:t>
            </a:r>
            <a:r>
              <a:rPr lang="de-DE" sz="1800" b="1" dirty="0">
                <a:solidFill>
                  <a:srgbClr val="0066FF"/>
                </a:solidFill>
              </a:rPr>
              <a:t> LKW</a:t>
            </a:r>
          </a:p>
          <a:p>
            <a:pPr marL="342900" lvl="0" indent="-342900">
              <a:buFont typeface="+mj-lt"/>
              <a:buAutoNum type="arabicPeriod" startAt="33"/>
            </a:pPr>
            <a:r>
              <a:rPr lang="de-DE" sz="1800" dirty="0"/>
              <a:t>Franz Josef Strauß war Ministerpräsident welches Bundeslandes? </a:t>
            </a:r>
            <a:r>
              <a:rPr lang="de-DE" sz="1800" b="1" dirty="0">
                <a:solidFill>
                  <a:srgbClr val="FF0000"/>
                </a:solidFill>
                <a:sym typeface="Wingdings" panose="05000000000000000000" pitchFamily="2" charset="2"/>
              </a:rPr>
              <a:t></a:t>
            </a:r>
            <a:r>
              <a:rPr lang="de-DE" sz="1800" b="1" dirty="0">
                <a:solidFill>
                  <a:srgbClr val="FF0000"/>
                </a:solidFill>
              </a:rPr>
              <a:t> Bayern</a:t>
            </a:r>
          </a:p>
          <a:p>
            <a:pPr marL="342900" lvl="0" indent="-342900">
              <a:buFont typeface="+mj-lt"/>
              <a:buAutoNum type="arabicPeriod" startAt="33"/>
            </a:pPr>
            <a:r>
              <a:rPr lang="de-DE" sz="1800" dirty="0"/>
              <a:t>Nenne eine rote Spielfarbe des französischen Skatblatts! </a:t>
            </a:r>
            <a:r>
              <a:rPr lang="de-DE" sz="1800" b="1" dirty="0">
                <a:solidFill>
                  <a:srgbClr val="FF9900"/>
                </a:solidFill>
                <a:sym typeface="Wingdings" panose="05000000000000000000" pitchFamily="2" charset="2"/>
              </a:rPr>
              <a:t></a:t>
            </a:r>
            <a:r>
              <a:rPr lang="de-DE" sz="1800" b="1" dirty="0">
                <a:solidFill>
                  <a:srgbClr val="FF9900"/>
                </a:solidFill>
              </a:rPr>
              <a:t> Herz, Karo</a:t>
            </a:r>
          </a:p>
          <a:p>
            <a:pPr marL="342900" lvl="0" indent="-342900">
              <a:buFont typeface="+mj-lt"/>
              <a:buAutoNum type="arabicPeriod" startAt="33"/>
            </a:pPr>
            <a:r>
              <a:rPr lang="de-DE" sz="1800" dirty="0"/>
              <a:t>Wie viele Tage hat der Monat März? </a:t>
            </a:r>
            <a:r>
              <a:rPr lang="de-DE" sz="1800" b="1" dirty="0">
                <a:solidFill>
                  <a:srgbClr val="FFFF00"/>
                </a:solidFill>
                <a:sym typeface="Wingdings" panose="05000000000000000000" pitchFamily="2" charset="2"/>
              </a:rPr>
              <a:t></a:t>
            </a:r>
            <a:r>
              <a:rPr lang="de-DE" sz="1800" b="1" dirty="0">
                <a:solidFill>
                  <a:srgbClr val="FFFF00"/>
                </a:solidFill>
              </a:rPr>
              <a:t> 31</a:t>
            </a:r>
          </a:p>
          <a:p>
            <a:pPr marL="342900" lvl="0" indent="-342900">
              <a:buFont typeface="+mj-lt"/>
              <a:buAutoNum type="arabicPeriod" startAt="33"/>
            </a:pPr>
            <a:r>
              <a:rPr lang="de-DE" sz="1800" dirty="0"/>
              <a:t>Welche Farbe hat das Unterseeboot der Beatles? </a:t>
            </a:r>
            <a:r>
              <a:rPr lang="de-DE" sz="1800" b="1" dirty="0">
                <a:solidFill>
                  <a:srgbClr val="66FF33"/>
                </a:solidFill>
                <a:sym typeface="Wingdings" panose="05000000000000000000" pitchFamily="2" charset="2"/>
              </a:rPr>
              <a:t></a:t>
            </a:r>
            <a:r>
              <a:rPr lang="de-DE" sz="1800" b="1" dirty="0">
                <a:solidFill>
                  <a:srgbClr val="66FF33"/>
                </a:solidFill>
              </a:rPr>
              <a:t> Gelb</a:t>
            </a:r>
            <a:endParaRPr lang="de-DE" sz="1800" dirty="0">
              <a:solidFill>
                <a:srgbClr val="66FF33"/>
              </a:solidFill>
            </a:endParaRPr>
          </a:p>
          <a:p>
            <a:pPr marL="342900" lvl="0" indent="-342900">
              <a:buFont typeface="+mj-lt"/>
              <a:buAutoNum type="arabicPeriod" startAt="33"/>
            </a:pPr>
            <a:r>
              <a:rPr lang="de-DE" sz="1800" dirty="0"/>
              <a:t>Die Loire ist der längste Fluss welchen Landes? </a:t>
            </a:r>
            <a:r>
              <a:rPr lang="de-DE" sz="1800" b="1" dirty="0">
                <a:solidFill>
                  <a:srgbClr val="00FFFF"/>
                </a:solidFill>
                <a:sym typeface="Wingdings" panose="05000000000000000000" pitchFamily="2" charset="2"/>
              </a:rPr>
              <a:t></a:t>
            </a:r>
            <a:r>
              <a:rPr lang="de-DE" sz="1800" b="1" dirty="0">
                <a:solidFill>
                  <a:srgbClr val="00FFFF"/>
                </a:solidFill>
              </a:rPr>
              <a:t> Frankreich</a:t>
            </a:r>
          </a:p>
          <a:p>
            <a:pPr marL="342900" lvl="0" indent="-342900">
              <a:buFont typeface="+mj-lt"/>
              <a:buAutoNum type="arabicPeriod" startAt="33"/>
            </a:pPr>
            <a:r>
              <a:rPr lang="de-DE" sz="1800" dirty="0"/>
              <a:t>Auf welchem der vier Elemente benutzt man Surfbretter? </a:t>
            </a:r>
            <a:r>
              <a:rPr lang="de-DE" sz="1800" b="1" dirty="0">
                <a:solidFill>
                  <a:srgbClr val="0066FF"/>
                </a:solidFill>
                <a:sym typeface="Wingdings" panose="05000000000000000000" pitchFamily="2" charset="2"/>
              </a:rPr>
              <a:t></a:t>
            </a:r>
            <a:r>
              <a:rPr lang="de-DE" sz="1800" b="1" dirty="0">
                <a:solidFill>
                  <a:srgbClr val="0066FF"/>
                </a:solidFill>
              </a:rPr>
              <a:t> Wasser</a:t>
            </a:r>
            <a:endParaRPr lang="de-DE" sz="1800" dirty="0">
              <a:solidFill>
                <a:srgbClr val="0066FF"/>
              </a:solidFill>
            </a:endParaRPr>
          </a:p>
          <a:p>
            <a:pPr marL="342900" lvl="0" indent="-342900">
              <a:buFont typeface="+mj-lt"/>
              <a:buAutoNum type="arabicPeriod" startAt="33"/>
            </a:pPr>
            <a:r>
              <a:rPr lang="de-DE" sz="1800" dirty="0"/>
              <a:t>Zwischen 1918 und 1920 starben Millionen von Menschen durch ...? </a:t>
            </a:r>
            <a:r>
              <a:rPr lang="de-DE" sz="1800" b="1" dirty="0">
                <a:solidFill>
                  <a:srgbClr val="FF0000"/>
                </a:solidFill>
                <a:sym typeface="Wingdings" panose="05000000000000000000" pitchFamily="2" charset="2"/>
              </a:rPr>
              <a:t></a:t>
            </a:r>
            <a:r>
              <a:rPr lang="de-DE" sz="1800" b="1" dirty="0">
                <a:solidFill>
                  <a:srgbClr val="FF0000"/>
                </a:solidFill>
              </a:rPr>
              <a:t> Spanische Grippe</a:t>
            </a:r>
          </a:p>
          <a:p>
            <a:pPr marL="342900" lvl="0" indent="-342900">
              <a:buFont typeface="+mj-lt"/>
              <a:buAutoNum type="arabicPeriod" startAt="33"/>
            </a:pPr>
            <a:r>
              <a:rPr lang="de-DE" sz="1800" dirty="0"/>
              <a:t>Wie heißt der längste und bekannteste Fluss Berlins? </a:t>
            </a:r>
            <a:r>
              <a:rPr lang="de-DE" sz="1800" b="1" dirty="0">
                <a:solidFill>
                  <a:srgbClr val="FF9900"/>
                </a:solidFill>
                <a:sym typeface="Wingdings" panose="05000000000000000000" pitchFamily="2" charset="2"/>
              </a:rPr>
              <a:t></a:t>
            </a:r>
            <a:r>
              <a:rPr lang="de-DE" sz="1800" b="1" dirty="0">
                <a:solidFill>
                  <a:srgbClr val="FF9900"/>
                </a:solidFill>
              </a:rPr>
              <a:t> Spree</a:t>
            </a:r>
          </a:p>
          <a:p>
            <a:pPr marL="342900" lvl="0" indent="-342900">
              <a:buFont typeface="+mj-lt"/>
              <a:buAutoNum type="arabicPeriod" startAt="33"/>
            </a:pPr>
            <a:r>
              <a:rPr lang="de-DE" sz="1800" dirty="0"/>
              <a:t>Welche Wortgruppe nennen Grundschüler Tuwörter? </a:t>
            </a:r>
            <a:r>
              <a:rPr lang="de-DE" sz="1800" b="1" dirty="0">
                <a:solidFill>
                  <a:srgbClr val="FFFF00"/>
                </a:solidFill>
                <a:sym typeface="Wingdings" panose="05000000000000000000" pitchFamily="2" charset="2"/>
              </a:rPr>
              <a:t></a:t>
            </a:r>
            <a:r>
              <a:rPr lang="de-DE" sz="1800" b="1" dirty="0">
                <a:solidFill>
                  <a:srgbClr val="FFFF00"/>
                </a:solidFill>
              </a:rPr>
              <a:t> Verben</a:t>
            </a:r>
          </a:p>
          <a:p>
            <a:pPr marL="342900" lvl="0" indent="-342900">
              <a:buFont typeface="+mj-lt"/>
              <a:buAutoNum type="arabicPeriod" startAt="33"/>
            </a:pPr>
            <a:r>
              <a:rPr lang="de-DE" sz="1800" dirty="0"/>
              <a:t>Traditionell trägt eine Witwe in Deutschland Kleidung in welcher Farbe? </a:t>
            </a:r>
            <a:r>
              <a:rPr lang="de-DE" sz="1800" b="1" dirty="0">
                <a:solidFill>
                  <a:srgbClr val="66FF33"/>
                </a:solidFill>
                <a:sym typeface="Wingdings" panose="05000000000000000000" pitchFamily="2" charset="2"/>
              </a:rPr>
              <a:t></a:t>
            </a:r>
            <a:r>
              <a:rPr lang="de-DE" sz="1800" b="1" dirty="0">
                <a:solidFill>
                  <a:srgbClr val="66FF33"/>
                </a:solidFill>
              </a:rPr>
              <a:t> Schwarz</a:t>
            </a:r>
          </a:p>
          <a:p>
            <a:pPr marL="342900" lvl="0" indent="-342900">
              <a:buFont typeface="+mj-lt"/>
              <a:buAutoNum type="arabicPeriod" startAt="33"/>
            </a:pPr>
            <a:r>
              <a:rPr lang="de-DE" sz="1800" dirty="0"/>
              <a:t>Welche Farbe hat Tafelkreide üblicherweise? </a:t>
            </a:r>
            <a:r>
              <a:rPr lang="de-DE" sz="1800" b="1" dirty="0">
                <a:solidFill>
                  <a:srgbClr val="00FFFF"/>
                </a:solidFill>
                <a:sym typeface="Wingdings" panose="05000000000000000000" pitchFamily="2" charset="2"/>
              </a:rPr>
              <a:t></a:t>
            </a:r>
            <a:r>
              <a:rPr lang="de-DE" sz="1800" b="1" dirty="0">
                <a:solidFill>
                  <a:srgbClr val="00FFFF"/>
                </a:solidFill>
              </a:rPr>
              <a:t> Weiß</a:t>
            </a:r>
          </a:p>
          <a:p>
            <a:pPr marL="342900" lvl="0" indent="-342900">
              <a:buFont typeface="+mj-lt"/>
              <a:buAutoNum type="arabicPeriod" startAt="33"/>
            </a:pPr>
            <a:r>
              <a:rPr lang="de-DE" sz="1800" dirty="0"/>
              <a:t>Womit schreckt man Eier ab? </a:t>
            </a:r>
            <a:r>
              <a:rPr lang="de-DE" sz="1800" b="1" dirty="0">
                <a:solidFill>
                  <a:srgbClr val="0066FF"/>
                </a:solidFill>
                <a:sym typeface="Wingdings" panose="05000000000000000000" pitchFamily="2" charset="2"/>
              </a:rPr>
              <a:t></a:t>
            </a:r>
            <a:r>
              <a:rPr lang="de-DE" sz="1800" b="1" dirty="0">
                <a:solidFill>
                  <a:srgbClr val="0066FF"/>
                </a:solidFill>
              </a:rPr>
              <a:t> mit (kaltem) Wasser </a:t>
            </a:r>
            <a:endParaRPr lang="de-DE" sz="1800" dirty="0">
              <a:solidFill>
                <a:srgbClr val="0066FF"/>
              </a:solidFill>
            </a:endParaRPr>
          </a:p>
        </p:txBody>
      </p:sp>
      <p:sp>
        <p:nvSpPr>
          <p:cNvPr id="5" name="Rechteck 4"/>
          <p:cNvSpPr/>
          <p:nvPr/>
        </p:nvSpPr>
        <p:spPr>
          <a:xfrm>
            <a:off x="7508762" y="777375"/>
            <a:ext cx="993621" cy="30035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7135394" y="1194108"/>
            <a:ext cx="1531887" cy="27846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6047480" y="1495299"/>
            <a:ext cx="1059237"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5972266" y="1868680"/>
            <a:ext cx="1066191" cy="40960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7890834" y="2267123"/>
            <a:ext cx="1262156" cy="31171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7021284" y="2641921"/>
            <a:ext cx="1481099" cy="36354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4862406" y="3013095"/>
            <a:ext cx="581954" cy="39369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6250238" y="3406785"/>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5910158" y="3766325"/>
            <a:ext cx="1598603" cy="35582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7170070" y="4168448"/>
            <a:ext cx="1105970" cy="31270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8276039" y="4554616"/>
            <a:ext cx="2318390" cy="32784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6553364" y="4882464"/>
            <a:ext cx="955397" cy="33349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6688361" y="5275856"/>
            <a:ext cx="1202473" cy="33732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8674978" y="5692737"/>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5812116" y="6047731"/>
            <a:ext cx="876244" cy="34709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4070479" y="6441123"/>
            <a:ext cx="2617881" cy="294214"/>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516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0" nodeType="clickEffect">
                                  <p:stCondLst>
                                    <p:cond delay="0"/>
                                  </p:stCondLst>
                                  <p:childTnLst>
                                    <p:animEffect transition="out" filter="fade">
                                      <p:cBhvr>
                                        <p:cTn id="13" dur="500"/>
                                        <p:tgtEl>
                                          <p:spTgt spid="6"/>
                                        </p:tgtEl>
                                      </p:cBhvr>
                                    </p:animEffect>
                                    <p:set>
                                      <p:cBhvr>
                                        <p:cTn id="14" dur="1" fill="hold">
                                          <p:stCondLst>
                                            <p:cond delay="499"/>
                                          </p:stCondLst>
                                        </p:cTn>
                                        <p:tgtEl>
                                          <p:spTgt spid="6"/>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par>
                                <p:cTn id="36" presetID="1"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3"/>
                                        </p:tgtEl>
                                      </p:cBhvr>
                                    </p:animEffect>
                                    <p:set>
                                      <p:cBhvr>
                                        <p:cTn id="49" dur="1" fill="hold">
                                          <p:stCondLst>
                                            <p:cond delay="499"/>
                                          </p:stCondLst>
                                        </p:cTn>
                                        <p:tgtEl>
                                          <p:spTgt spid="13"/>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0" nodeType="clickEffect">
                                  <p:stCondLst>
                                    <p:cond delay="0"/>
                                  </p:stCondLst>
                                  <p:childTnLst>
                                    <p:animEffect transition="out" filter="fade">
                                      <p:cBhvr>
                                        <p:cTn id="55" dur="500"/>
                                        <p:tgtEl>
                                          <p:spTgt spid="14"/>
                                        </p:tgtEl>
                                      </p:cBhvr>
                                    </p:animEffect>
                                    <p:set>
                                      <p:cBhvr>
                                        <p:cTn id="56" dur="1" fill="hold">
                                          <p:stCondLst>
                                            <p:cond delay="499"/>
                                          </p:stCondLst>
                                        </p:cTn>
                                        <p:tgtEl>
                                          <p:spTgt spid="14"/>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0" nodeType="clickEffect">
                                  <p:stCondLst>
                                    <p:cond delay="0"/>
                                  </p:stCondLst>
                                  <p:childTnLst>
                                    <p:animEffect transition="out" filter="fade">
                                      <p:cBhvr>
                                        <p:cTn id="62" dur="500"/>
                                        <p:tgtEl>
                                          <p:spTgt spid="16"/>
                                        </p:tgtEl>
                                      </p:cBhvr>
                                    </p:animEffect>
                                    <p:set>
                                      <p:cBhvr>
                                        <p:cTn id="63" dur="1" fill="hold">
                                          <p:stCondLst>
                                            <p:cond delay="499"/>
                                          </p:stCondLst>
                                        </p:cTn>
                                        <p:tgtEl>
                                          <p:spTgt spid="16"/>
                                        </p:tgtEl>
                                        <p:attrNameLst>
                                          <p:attrName>style.visibility</p:attrName>
                                        </p:attrNameLst>
                                      </p:cBhvr>
                                      <p:to>
                                        <p:strVal val="hidden"/>
                                      </p:to>
                                    </p:set>
                                  </p:childTnLst>
                                </p:cTn>
                              </p:par>
                              <p:par>
                                <p:cTn id="64" presetID="1" presetClass="entr" presetSubtype="0" fill="hold"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0" nodeType="clickEffect">
                                  <p:stCondLst>
                                    <p:cond delay="0"/>
                                  </p:stCondLst>
                                  <p:childTnLst>
                                    <p:animEffect transition="out" filter="fade">
                                      <p:cBhvr>
                                        <p:cTn id="69" dur="500"/>
                                        <p:tgtEl>
                                          <p:spTgt spid="17"/>
                                        </p:tgtEl>
                                      </p:cBhvr>
                                    </p:animEffect>
                                    <p:set>
                                      <p:cBhvr>
                                        <p:cTn id="70" dur="1" fill="hold">
                                          <p:stCondLst>
                                            <p:cond delay="499"/>
                                          </p:stCondLst>
                                        </p:cTn>
                                        <p:tgtEl>
                                          <p:spTgt spid="1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0" nodeType="clickEffect">
                                  <p:stCondLst>
                                    <p:cond delay="0"/>
                                  </p:stCondLst>
                                  <p:childTnLst>
                                    <p:animEffect transition="out" filter="fade">
                                      <p:cBhvr>
                                        <p:cTn id="76" dur="500"/>
                                        <p:tgtEl>
                                          <p:spTgt spid="15"/>
                                        </p:tgtEl>
                                      </p:cBhvr>
                                    </p:animEffect>
                                    <p:set>
                                      <p:cBhvr>
                                        <p:cTn id="77" dur="1" fill="hold">
                                          <p:stCondLst>
                                            <p:cond delay="499"/>
                                          </p:stCondLst>
                                        </p:cTn>
                                        <p:tgtEl>
                                          <p:spTgt spid="15"/>
                                        </p:tgtEl>
                                        <p:attrNameLst>
                                          <p:attrName>style.visibility</p:attrName>
                                        </p:attrNameLst>
                                      </p:cBhvr>
                                      <p:to>
                                        <p:strVal val="hidden"/>
                                      </p:to>
                                    </p:set>
                                  </p:childTnLst>
                                </p:cTn>
                              </p:par>
                              <p:par>
                                <p:cTn id="78" presetID="1" presetClass="entr" presetSubtype="0" fill="hold" nodeType="with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0" nodeType="clickEffect">
                                  <p:stCondLst>
                                    <p:cond delay="0"/>
                                  </p:stCondLst>
                                  <p:childTnLst>
                                    <p:animEffect transition="out" filter="fade">
                                      <p:cBhvr>
                                        <p:cTn id="83" dur="500"/>
                                        <p:tgtEl>
                                          <p:spTgt spid="18"/>
                                        </p:tgtEl>
                                      </p:cBhvr>
                                    </p:animEffect>
                                    <p:set>
                                      <p:cBhvr>
                                        <p:cTn id="84" dur="1" fill="hold">
                                          <p:stCondLst>
                                            <p:cond delay="499"/>
                                          </p:stCondLst>
                                        </p:cTn>
                                        <p:tgtEl>
                                          <p:spTgt spid="18"/>
                                        </p:tgtEl>
                                        <p:attrNameLst>
                                          <p:attrName>style.visibility</p:attrName>
                                        </p:attrNameLst>
                                      </p:cBhvr>
                                      <p:to>
                                        <p:strVal val="hidden"/>
                                      </p:to>
                                    </p:set>
                                  </p:childTnLst>
                                </p:cTn>
                              </p:par>
                              <p:par>
                                <p:cTn id="85" presetID="1" presetClass="entr" presetSubtype="0" fill="hold" nodeType="with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19"/>
                                        </p:tgtEl>
                                      </p:cBhvr>
                                    </p:animEffect>
                                    <p:set>
                                      <p:cBhvr>
                                        <p:cTn id="91" dur="1" fill="hold">
                                          <p:stCondLst>
                                            <p:cond delay="499"/>
                                          </p:stCondLst>
                                        </p:cTn>
                                        <p:tgtEl>
                                          <p:spTgt spid="19"/>
                                        </p:tgtEl>
                                        <p:attrNameLst>
                                          <p:attrName>style.visibility</p:attrName>
                                        </p:attrNameLst>
                                      </p:cBhvr>
                                      <p:to>
                                        <p:strVal val="hidden"/>
                                      </p:to>
                                    </p:set>
                                  </p:childTnLst>
                                </p:cTn>
                              </p:par>
                              <p:par>
                                <p:cTn id="92" presetID="1" presetClass="entr" presetSubtype="0" fill="hold" nodeType="withEffect">
                                  <p:stCondLst>
                                    <p:cond delay="0"/>
                                  </p:stCondLst>
                                  <p:childTnLst>
                                    <p:set>
                                      <p:cBhvr>
                                        <p:cTn id="93"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0" presetClass="exit" presetSubtype="0" fill="hold" grpId="0" nodeType="clickEffect">
                                  <p:stCondLst>
                                    <p:cond delay="0"/>
                                  </p:stCondLst>
                                  <p:childTnLst>
                                    <p:animEffect transition="out" filter="fade">
                                      <p:cBhvr>
                                        <p:cTn id="97" dur="500"/>
                                        <p:tgtEl>
                                          <p:spTgt spid="20"/>
                                        </p:tgtEl>
                                      </p:cBhvr>
                                    </p:animEffect>
                                    <p:set>
                                      <p:cBhvr>
                                        <p:cTn id="98" dur="1" fill="hold">
                                          <p:stCondLst>
                                            <p:cond delay="499"/>
                                          </p:stCondLst>
                                        </p:cTn>
                                        <p:tgtEl>
                                          <p:spTgt spid="20"/>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0" nodeType="clickEffect">
                                  <p:stCondLst>
                                    <p:cond delay="0"/>
                                  </p:stCondLst>
                                  <p:childTnLst>
                                    <p:animEffect transition="out" filter="fade">
                                      <p:cBhvr>
                                        <p:cTn id="104" dur="500"/>
                                        <p:tgtEl>
                                          <p:spTgt spid="21"/>
                                        </p:tgtEl>
                                      </p:cBhvr>
                                    </p:animEffect>
                                    <p:set>
                                      <p:cBhvr>
                                        <p:cTn id="105" dur="1" fill="hold">
                                          <p:stCondLst>
                                            <p:cond delay="499"/>
                                          </p:stCondLst>
                                        </p:cTn>
                                        <p:tgtEl>
                                          <p:spTgt spid="21"/>
                                        </p:tgtEl>
                                        <p:attrNameLst>
                                          <p:attrName>style.visibility</p:attrName>
                                        </p:attrNameLst>
                                      </p:cBhvr>
                                      <p:to>
                                        <p:strVal val="hidden"/>
                                      </p:to>
                                    </p:set>
                                  </p:childTnLst>
                                </p:cTn>
                              </p:par>
                              <p:par>
                                <p:cTn id="106" presetID="1" presetClass="entr" presetSubtype="0" fill="hold" nodeType="withEffect">
                                  <p:stCondLst>
                                    <p:cond delay="0"/>
                                  </p:stCondLst>
                                  <p:childTnLst>
                                    <p:set>
                                      <p:cBhvr>
                                        <p:cTn id="107"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500"/>
                                        <p:tgtEl>
                                          <p:spTgt spid="22"/>
                                        </p:tgtEl>
                                      </p:cBhvr>
                                    </p:animEffect>
                                    <p:set>
                                      <p:cBhvr>
                                        <p:cTn id="112"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5400" dirty="0" smtClean="0"/>
              <a:t>Jäger*in</a:t>
            </a:r>
            <a:endParaRPr lang="de-DE" sz="5400" dirty="0"/>
          </a:p>
        </p:txBody>
      </p:sp>
    </p:spTree>
    <p:extLst>
      <p:ext uri="{BB962C8B-B14F-4D97-AF65-F5344CB8AC3E}">
        <p14:creationId xmlns:p14="http://schemas.microsoft.com/office/powerpoint/2010/main" val="686556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a:t>Finale Schnellfragerunde Jäger*in</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342900" lvl="0" indent="-342900">
              <a:buFont typeface="+mj-lt"/>
              <a:buAutoNum type="arabicPeriod"/>
            </a:pPr>
            <a:r>
              <a:rPr lang="de-DE" sz="1800" dirty="0" smtClean="0"/>
              <a:t>Für </a:t>
            </a:r>
            <a:r>
              <a:rPr lang="de-DE" sz="1800" dirty="0"/>
              <a:t>einen Korb erhält man beim Basketball höchstens wie viele Punkte? </a:t>
            </a:r>
            <a:r>
              <a:rPr lang="de-DE" sz="1800" b="1" dirty="0">
                <a:solidFill>
                  <a:srgbClr val="FF0000"/>
                </a:solidFill>
                <a:sym typeface="Wingdings" panose="05000000000000000000" pitchFamily="2" charset="2"/>
              </a:rPr>
              <a:t></a:t>
            </a:r>
            <a:r>
              <a:rPr lang="de-DE" sz="1800" b="1" dirty="0">
                <a:solidFill>
                  <a:srgbClr val="FF0000"/>
                </a:solidFill>
              </a:rPr>
              <a:t> </a:t>
            </a:r>
            <a:r>
              <a:rPr lang="de-DE" sz="1800" b="1" dirty="0" smtClean="0">
                <a:solidFill>
                  <a:srgbClr val="FF0000"/>
                </a:solidFill>
              </a:rPr>
              <a:t>3</a:t>
            </a:r>
          </a:p>
          <a:p>
            <a:pPr marL="342900" lvl="0" indent="-342900">
              <a:buFont typeface="+mj-lt"/>
              <a:buAutoNum type="arabicPeriod"/>
            </a:pPr>
            <a:r>
              <a:rPr lang="de-DE" sz="1800" dirty="0" smtClean="0"/>
              <a:t>Was </a:t>
            </a:r>
            <a:r>
              <a:rPr lang="de-DE" sz="1800" dirty="0"/>
              <a:t>war das erste erfolgreich eingesetzte Antibiotikum der Medizingeschichte? </a:t>
            </a:r>
            <a:r>
              <a:rPr lang="de-DE" sz="1800" b="1" dirty="0">
                <a:solidFill>
                  <a:srgbClr val="FF9900"/>
                </a:solidFill>
                <a:sym typeface="Wingdings" panose="05000000000000000000" pitchFamily="2" charset="2"/>
              </a:rPr>
              <a:t></a:t>
            </a:r>
            <a:r>
              <a:rPr lang="de-DE" sz="1800" b="1" dirty="0">
                <a:solidFill>
                  <a:srgbClr val="FF9900"/>
                </a:solidFill>
              </a:rPr>
              <a:t> </a:t>
            </a:r>
            <a:r>
              <a:rPr lang="de-DE" sz="1800" b="1" dirty="0" smtClean="0">
                <a:solidFill>
                  <a:srgbClr val="FF9900"/>
                </a:solidFill>
              </a:rPr>
              <a:t>Penicillin</a:t>
            </a:r>
            <a:endParaRPr lang="de-DE" sz="1800" dirty="0">
              <a:solidFill>
                <a:srgbClr val="FF9900"/>
              </a:solidFill>
            </a:endParaRPr>
          </a:p>
          <a:p>
            <a:pPr marL="342900" lvl="0" indent="-342900">
              <a:buFont typeface="+mj-lt"/>
              <a:buAutoNum type="arabicPeriod"/>
            </a:pPr>
            <a:r>
              <a:rPr lang="de-DE" sz="1800" dirty="0" smtClean="0"/>
              <a:t>Zu </a:t>
            </a:r>
            <a:r>
              <a:rPr lang="de-DE" sz="1800" dirty="0"/>
              <a:t>welchem Kontinent zählen die Komoren?</a:t>
            </a:r>
            <a:r>
              <a:rPr lang="de-DE" sz="1800" b="1" dirty="0"/>
              <a:t> </a:t>
            </a:r>
            <a:r>
              <a:rPr lang="de-DE" sz="1800" b="1" dirty="0">
                <a:solidFill>
                  <a:srgbClr val="FFFF00"/>
                </a:solidFill>
                <a:sym typeface="Wingdings" panose="05000000000000000000" pitchFamily="2" charset="2"/>
              </a:rPr>
              <a:t></a:t>
            </a:r>
            <a:r>
              <a:rPr lang="de-DE" sz="1800" b="1" dirty="0">
                <a:solidFill>
                  <a:srgbClr val="FFFF00"/>
                </a:solidFill>
              </a:rPr>
              <a:t> </a:t>
            </a:r>
            <a:r>
              <a:rPr lang="de-DE" sz="1800" b="1" dirty="0" smtClean="0">
                <a:solidFill>
                  <a:srgbClr val="FFFF00"/>
                </a:solidFill>
              </a:rPr>
              <a:t>Afrika</a:t>
            </a:r>
            <a:endParaRPr lang="de-DE" sz="1800" dirty="0">
              <a:solidFill>
                <a:srgbClr val="FFFF00"/>
              </a:solidFill>
            </a:endParaRPr>
          </a:p>
          <a:p>
            <a:pPr marL="342900" lvl="0" indent="-342900">
              <a:buFont typeface="+mj-lt"/>
              <a:buAutoNum type="arabicPeriod"/>
            </a:pPr>
            <a:r>
              <a:rPr lang="de-DE" sz="1800" dirty="0" smtClean="0"/>
              <a:t>Welche </a:t>
            </a:r>
            <a:r>
              <a:rPr lang="de-DE" sz="1800" dirty="0"/>
              <a:t>berühmten Brüder veröffentlichten das Märchen "Marienkind"? </a:t>
            </a:r>
            <a:r>
              <a:rPr lang="de-DE" sz="1800" b="1" dirty="0">
                <a:solidFill>
                  <a:srgbClr val="66FF33"/>
                </a:solidFill>
                <a:sym typeface="Wingdings" panose="05000000000000000000" pitchFamily="2" charset="2"/>
              </a:rPr>
              <a:t></a:t>
            </a:r>
            <a:r>
              <a:rPr lang="de-DE" sz="1800" b="1" dirty="0">
                <a:solidFill>
                  <a:srgbClr val="66FF33"/>
                </a:solidFill>
              </a:rPr>
              <a:t> Brüder </a:t>
            </a:r>
            <a:r>
              <a:rPr lang="de-DE" sz="1800" b="1" dirty="0" smtClean="0">
                <a:solidFill>
                  <a:srgbClr val="66FF33"/>
                </a:solidFill>
              </a:rPr>
              <a:t>Grimm</a:t>
            </a:r>
          </a:p>
          <a:p>
            <a:pPr marL="342900" lvl="0" indent="-342900">
              <a:buFont typeface="+mj-lt"/>
              <a:buAutoNum type="arabicPeriod"/>
            </a:pPr>
            <a:r>
              <a:rPr lang="de-DE" sz="1800" dirty="0" smtClean="0"/>
              <a:t>In </a:t>
            </a:r>
            <a:r>
              <a:rPr lang="de-DE" sz="1800" dirty="0"/>
              <a:t>welchem Sport wurde der Schotte Gary Anderson 2015 und 2016 Weltmeister? </a:t>
            </a:r>
            <a:r>
              <a:rPr lang="de-DE" sz="1800" b="1" dirty="0">
                <a:solidFill>
                  <a:srgbClr val="00FFFF"/>
                </a:solidFill>
                <a:sym typeface="Wingdings" panose="05000000000000000000" pitchFamily="2" charset="2"/>
              </a:rPr>
              <a:t></a:t>
            </a:r>
            <a:r>
              <a:rPr lang="de-DE" sz="1800" b="1" dirty="0">
                <a:solidFill>
                  <a:srgbClr val="00FFFF"/>
                </a:solidFill>
              </a:rPr>
              <a:t> </a:t>
            </a:r>
            <a:r>
              <a:rPr lang="de-DE" sz="1800" b="1" dirty="0" smtClean="0">
                <a:solidFill>
                  <a:srgbClr val="00FFFF"/>
                </a:solidFill>
              </a:rPr>
              <a:t>Darts</a:t>
            </a:r>
          </a:p>
          <a:p>
            <a:pPr marL="342900" lvl="0" indent="-342900">
              <a:buFont typeface="+mj-lt"/>
              <a:buAutoNum type="arabicPeriod"/>
            </a:pPr>
            <a:r>
              <a:rPr lang="de-DE" sz="1800" dirty="0" smtClean="0"/>
              <a:t>Das </a:t>
            </a:r>
            <a:r>
              <a:rPr lang="de-DE" sz="1800" dirty="0"/>
              <a:t>Christentum hat seinen Ursprung auf welchem Kontinent? </a:t>
            </a:r>
            <a:r>
              <a:rPr lang="de-DE" sz="1800" b="1" dirty="0">
                <a:solidFill>
                  <a:srgbClr val="0066FF"/>
                </a:solidFill>
                <a:sym typeface="Wingdings" panose="05000000000000000000" pitchFamily="2" charset="2"/>
              </a:rPr>
              <a:t></a:t>
            </a:r>
            <a:r>
              <a:rPr lang="de-DE" sz="1800" b="1" dirty="0">
                <a:solidFill>
                  <a:srgbClr val="0066FF"/>
                </a:solidFill>
              </a:rPr>
              <a:t> </a:t>
            </a:r>
            <a:r>
              <a:rPr lang="de-DE" sz="1800" b="1" dirty="0" smtClean="0">
                <a:solidFill>
                  <a:srgbClr val="0066FF"/>
                </a:solidFill>
              </a:rPr>
              <a:t>Asien</a:t>
            </a:r>
          </a:p>
          <a:p>
            <a:pPr marL="342900" lvl="0" indent="-342900">
              <a:buFont typeface="+mj-lt"/>
              <a:buAutoNum type="arabicPeriod"/>
            </a:pPr>
            <a:r>
              <a:rPr lang="de-DE" sz="1800" dirty="0" smtClean="0"/>
              <a:t>Welches </a:t>
            </a:r>
            <a:r>
              <a:rPr lang="de-DE" sz="1800" dirty="0"/>
              <a:t>Organ wird mit einem EKG untersucht? </a:t>
            </a:r>
            <a:r>
              <a:rPr lang="de-DE" sz="1800" b="1" dirty="0">
                <a:solidFill>
                  <a:srgbClr val="FF0000"/>
                </a:solidFill>
                <a:sym typeface="Wingdings" panose="05000000000000000000" pitchFamily="2" charset="2"/>
              </a:rPr>
              <a:t></a:t>
            </a:r>
            <a:r>
              <a:rPr lang="de-DE" sz="1800" b="1" dirty="0">
                <a:solidFill>
                  <a:srgbClr val="FF0000"/>
                </a:solidFill>
              </a:rPr>
              <a:t> </a:t>
            </a:r>
            <a:r>
              <a:rPr lang="de-DE" sz="1800" b="1" dirty="0" smtClean="0">
                <a:solidFill>
                  <a:srgbClr val="FF0000"/>
                </a:solidFill>
              </a:rPr>
              <a:t>Herz</a:t>
            </a:r>
            <a:endParaRPr lang="de-DE" sz="1800" dirty="0">
              <a:solidFill>
                <a:srgbClr val="FF0000"/>
              </a:solidFill>
            </a:endParaRPr>
          </a:p>
          <a:p>
            <a:pPr marL="342900" lvl="0" indent="-342900">
              <a:buFont typeface="+mj-lt"/>
              <a:buAutoNum type="arabicPeriod"/>
            </a:pPr>
            <a:r>
              <a:rPr lang="de-DE" sz="1800" dirty="0" smtClean="0"/>
              <a:t>Mit </a:t>
            </a:r>
            <a:r>
              <a:rPr lang="de-DE" sz="1800" dirty="0"/>
              <a:t>einem Hygrometer misst man die Feuchtigkeit von ...?</a:t>
            </a:r>
            <a:r>
              <a:rPr lang="de-DE" sz="1800" b="1" dirty="0"/>
              <a:t> </a:t>
            </a:r>
            <a:r>
              <a:rPr lang="de-DE" sz="1800" b="1" dirty="0">
                <a:solidFill>
                  <a:srgbClr val="FF9900"/>
                </a:solidFill>
                <a:sym typeface="Wingdings" panose="05000000000000000000" pitchFamily="2" charset="2"/>
              </a:rPr>
              <a:t></a:t>
            </a:r>
            <a:r>
              <a:rPr lang="de-DE" sz="1800" b="1" dirty="0">
                <a:solidFill>
                  <a:srgbClr val="FF9900"/>
                </a:solidFill>
              </a:rPr>
              <a:t> </a:t>
            </a:r>
            <a:r>
              <a:rPr lang="de-DE" sz="1800" b="1" dirty="0" smtClean="0">
                <a:solidFill>
                  <a:srgbClr val="FF9900"/>
                </a:solidFill>
              </a:rPr>
              <a:t>Luft</a:t>
            </a:r>
            <a:endParaRPr lang="de-DE" sz="1800" dirty="0">
              <a:solidFill>
                <a:srgbClr val="FF9900"/>
              </a:solidFill>
            </a:endParaRPr>
          </a:p>
          <a:p>
            <a:pPr marL="342900" lvl="0" indent="-342900">
              <a:buFont typeface="+mj-lt"/>
              <a:buAutoNum type="arabicPeriod"/>
            </a:pPr>
            <a:r>
              <a:rPr lang="de-DE" sz="1800" dirty="0" smtClean="0"/>
              <a:t>Womit </a:t>
            </a:r>
            <a:r>
              <a:rPr lang="de-DE" sz="1800" dirty="0"/>
              <a:t>nimmt sich Julia in </a:t>
            </a:r>
            <a:r>
              <a:rPr lang="de-DE" sz="1800" dirty="0" err="1"/>
              <a:t>Shakespears</a:t>
            </a:r>
            <a:r>
              <a:rPr lang="de-DE" sz="1800" dirty="0"/>
              <a:t> Theaterstück das Leben?</a:t>
            </a:r>
            <a:r>
              <a:rPr lang="de-DE" sz="1800" b="1" dirty="0"/>
              <a:t> </a:t>
            </a:r>
            <a:r>
              <a:rPr lang="de-DE" sz="1800" b="1" dirty="0">
                <a:solidFill>
                  <a:srgbClr val="FFFF00"/>
                </a:solidFill>
                <a:sym typeface="Wingdings" panose="05000000000000000000" pitchFamily="2" charset="2"/>
              </a:rPr>
              <a:t></a:t>
            </a:r>
            <a:r>
              <a:rPr lang="de-DE" sz="1800" b="1" dirty="0">
                <a:solidFill>
                  <a:srgbClr val="FFFF00"/>
                </a:solidFill>
              </a:rPr>
              <a:t> </a:t>
            </a:r>
            <a:r>
              <a:rPr lang="de-DE" sz="1800" b="1" dirty="0" smtClean="0">
                <a:solidFill>
                  <a:srgbClr val="FFFF00"/>
                </a:solidFill>
              </a:rPr>
              <a:t>Dolch</a:t>
            </a:r>
            <a:endParaRPr lang="de-DE" sz="1800" dirty="0">
              <a:solidFill>
                <a:srgbClr val="FFFF00"/>
              </a:solidFill>
            </a:endParaRPr>
          </a:p>
          <a:p>
            <a:pPr marL="342900" lvl="0" indent="-342900">
              <a:buFont typeface="+mj-lt"/>
              <a:buAutoNum type="arabicPeriod"/>
            </a:pPr>
            <a:r>
              <a:rPr lang="de-DE" sz="1800" dirty="0" smtClean="0"/>
              <a:t>Das </a:t>
            </a:r>
            <a:r>
              <a:rPr lang="de-DE" sz="1800" dirty="0"/>
              <a:t>Tor der deutschen Fußballfrauen hütete bei der WM 2019 Merle ...? </a:t>
            </a:r>
            <a:r>
              <a:rPr lang="de-DE" sz="1800" b="1" dirty="0">
                <a:solidFill>
                  <a:srgbClr val="66FF33"/>
                </a:solidFill>
                <a:sym typeface="Wingdings" panose="05000000000000000000" pitchFamily="2" charset="2"/>
              </a:rPr>
              <a:t></a:t>
            </a:r>
            <a:r>
              <a:rPr lang="de-DE" sz="1800" b="1" dirty="0">
                <a:solidFill>
                  <a:srgbClr val="66FF33"/>
                </a:solidFill>
              </a:rPr>
              <a:t> </a:t>
            </a:r>
            <a:r>
              <a:rPr lang="de-DE" sz="1800" b="1" dirty="0" err="1" smtClean="0">
                <a:solidFill>
                  <a:srgbClr val="66FF33"/>
                </a:solidFill>
              </a:rPr>
              <a:t>Frohms</a:t>
            </a:r>
            <a:endParaRPr lang="de-DE" sz="1800" b="1" dirty="0">
              <a:solidFill>
                <a:srgbClr val="66FF33"/>
              </a:solidFill>
            </a:endParaRPr>
          </a:p>
          <a:p>
            <a:pPr marL="342900" lvl="0" indent="-342900">
              <a:buFont typeface="+mj-lt"/>
              <a:buAutoNum type="arabicPeriod"/>
            </a:pPr>
            <a:r>
              <a:rPr lang="de-DE" sz="1800" dirty="0"/>
              <a:t>E</a:t>
            </a:r>
            <a:r>
              <a:rPr lang="de-DE" sz="1800" dirty="0" smtClean="0"/>
              <a:t>ines </a:t>
            </a:r>
            <a:r>
              <a:rPr lang="de-DE" sz="1800" dirty="0"/>
              <a:t>der sieben Weltwunder ist der Koloss von …? </a:t>
            </a:r>
            <a:r>
              <a:rPr lang="de-DE" sz="1800" b="1" dirty="0">
                <a:solidFill>
                  <a:srgbClr val="00FFFF"/>
                </a:solidFill>
                <a:sym typeface="Wingdings" panose="05000000000000000000" pitchFamily="2" charset="2"/>
              </a:rPr>
              <a:t></a:t>
            </a:r>
            <a:r>
              <a:rPr lang="de-DE" sz="1800" b="1" dirty="0">
                <a:solidFill>
                  <a:srgbClr val="00FFFF"/>
                </a:solidFill>
              </a:rPr>
              <a:t> </a:t>
            </a:r>
            <a:r>
              <a:rPr lang="de-DE" sz="1800" b="1" dirty="0" smtClean="0">
                <a:solidFill>
                  <a:srgbClr val="00FFFF"/>
                </a:solidFill>
              </a:rPr>
              <a:t>Rhodos</a:t>
            </a:r>
          </a:p>
          <a:p>
            <a:pPr marL="342900" lvl="0" indent="-342900">
              <a:buFont typeface="+mj-lt"/>
              <a:buAutoNum type="arabicPeriod"/>
            </a:pPr>
            <a:r>
              <a:rPr lang="de-DE" sz="1800" dirty="0" smtClean="0"/>
              <a:t>In </a:t>
            </a:r>
            <a:r>
              <a:rPr lang="de-DE" sz="1800" dirty="0"/>
              <a:t>welchem Jahrzehnt fanden die ersten Olympischen Winterspiele statt? </a:t>
            </a:r>
            <a:r>
              <a:rPr lang="de-DE" sz="1800" b="1" dirty="0">
                <a:solidFill>
                  <a:srgbClr val="0066FF"/>
                </a:solidFill>
                <a:sym typeface="Wingdings" panose="05000000000000000000" pitchFamily="2" charset="2"/>
              </a:rPr>
              <a:t></a:t>
            </a:r>
            <a:r>
              <a:rPr lang="de-DE" sz="1800" b="1" dirty="0">
                <a:solidFill>
                  <a:srgbClr val="0066FF"/>
                </a:solidFill>
              </a:rPr>
              <a:t> </a:t>
            </a:r>
            <a:r>
              <a:rPr lang="de-DE" sz="1800" b="1" dirty="0" smtClean="0">
                <a:solidFill>
                  <a:srgbClr val="0066FF"/>
                </a:solidFill>
              </a:rPr>
              <a:t>1920er-Jahre</a:t>
            </a:r>
          </a:p>
          <a:p>
            <a:pPr marL="342900" lvl="0" indent="-342900">
              <a:buFont typeface="+mj-lt"/>
              <a:buAutoNum type="arabicPeriod"/>
            </a:pPr>
            <a:r>
              <a:rPr lang="de-DE" sz="1800" dirty="0" smtClean="0"/>
              <a:t>Welche </a:t>
            </a:r>
            <a:r>
              <a:rPr lang="de-DE" sz="1800" dirty="0"/>
              <a:t>Abkürzung steht für "Mitglied des Landtages"? </a:t>
            </a:r>
            <a:r>
              <a:rPr lang="de-DE" sz="1800" b="1" dirty="0">
                <a:solidFill>
                  <a:srgbClr val="FF0000"/>
                </a:solidFill>
                <a:sym typeface="Wingdings" panose="05000000000000000000" pitchFamily="2" charset="2"/>
              </a:rPr>
              <a:t></a:t>
            </a:r>
            <a:r>
              <a:rPr lang="de-DE" sz="1800" b="1" dirty="0">
                <a:solidFill>
                  <a:srgbClr val="FF0000"/>
                </a:solidFill>
              </a:rPr>
              <a:t> </a:t>
            </a:r>
            <a:r>
              <a:rPr lang="de-DE" sz="1800" b="1" dirty="0" smtClean="0">
                <a:solidFill>
                  <a:srgbClr val="FF0000"/>
                </a:solidFill>
              </a:rPr>
              <a:t>MdL</a:t>
            </a:r>
          </a:p>
          <a:p>
            <a:pPr marL="342900" lvl="0" indent="-342900">
              <a:buFont typeface="+mj-lt"/>
              <a:buAutoNum type="arabicPeriod"/>
            </a:pPr>
            <a:r>
              <a:rPr lang="de-DE" sz="1800" dirty="0" smtClean="0"/>
              <a:t>Mit </a:t>
            </a:r>
            <a:r>
              <a:rPr lang="de-DE" sz="1800" dirty="0"/>
              <a:t>welcher sogenannten Nuss verfeinert man in der Regel Kartoffelpüree?</a:t>
            </a:r>
            <a:r>
              <a:rPr lang="de-DE" sz="1800" b="1" dirty="0"/>
              <a:t> </a:t>
            </a:r>
            <a:r>
              <a:rPr lang="de-DE" sz="1800" b="1" dirty="0">
                <a:solidFill>
                  <a:srgbClr val="FF9900"/>
                </a:solidFill>
                <a:sym typeface="Wingdings" panose="05000000000000000000" pitchFamily="2" charset="2"/>
              </a:rPr>
              <a:t></a:t>
            </a:r>
            <a:r>
              <a:rPr lang="de-DE" sz="1800" b="1" dirty="0">
                <a:solidFill>
                  <a:srgbClr val="FF9900"/>
                </a:solidFill>
              </a:rPr>
              <a:t> </a:t>
            </a:r>
            <a:r>
              <a:rPr lang="de-DE" sz="1800" b="1" dirty="0" smtClean="0">
                <a:solidFill>
                  <a:srgbClr val="FF9900"/>
                </a:solidFill>
              </a:rPr>
              <a:t>Muskatnuss</a:t>
            </a:r>
            <a:endParaRPr lang="de-DE" sz="1800" dirty="0">
              <a:solidFill>
                <a:srgbClr val="FF9900"/>
              </a:solidFill>
            </a:endParaRPr>
          </a:p>
          <a:p>
            <a:pPr marL="342900" lvl="0" indent="-342900">
              <a:buFont typeface="+mj-lt"/>
              <a:buAutoNum type="arabicPeriod"/>
            </a:pPr>
            <a:r>
              <a:rPr lang="de-DE" sz="1800" dirty="0" smtClean="0"/>
              <a:t>Ein </a:t>
            </a:r>
            <a:r>
              <a:rPr lang="de-DE" sz="1800" dirty="0" err="1"/>
              <a:t>Koi</a:t>
            </a:r>
            <a:r>
              <a:rPr lang="de-DE" sz="1800" dirty="0"/>
              <a:t> ist eine bunte Züchtung welchen Fisches?</a:t>
            </a:r>
            <a:r>
              <a:rPr lang="de-DE" sz="1800" b="1" dirty="0"/>
              <a:t> </a:t>
            </a:r>
            <a:r>
              <a:rPr lang="de-DE" sz="1800" b="1" dirty="0">
                <a:solidFill>
                  <a:srgbClr val="FFFF00"/>
                </a:solidFill>
                <a:sym typeface="Wingdings" panose="05000000000000000000" pitchFamily="2" charset="2"/>
              </a:rPr>
              <a:t></a:t>
            </a:r>
            <a:r>
              <a:rPr lang="de-DE" sz="1800" b="1" dirty="0">
                <a:solidFill>
                  <a:srgbClr val="FFFF00"/>
                </a:solidFill>
              </a:rPr>
              <a:t> </a:t>
            </a:r>
            <a:r>
              <a:rPr lang="de-DE" sz="1800" b="1" dirty="0" smtClean="0">
                <a:solidFill>
                  <a:srgbClr val="FFFF00"/>
                </a:solidFill>
              </a:rPr>
              <a:t>Karpfen</a:t>
            </a:r>
            <a:endParaRPr lang="de-DE" sz="1800" dirty="0">
              <a:solidFill>
                <a:srgbClr val="FFFF00"/>
              </a:solidFill>
            </a:endParaRPr>
          </a:p>
          <a:p>
            <a:pPr marL="342900" lvl="0" indent="-342900">
              <a:buFont typeface="+mj-lt"/>
              <a:buAutoNum type="arabicPeriod"/>
            </a:pPr>
            <a:r>
              <a:rPr lang="de-DE" sz="1800" dirty="0" smtClean="0"/>
              <a:t>Welche </a:t>
            </a:r>
            <a:r>
              <a:rPr lang="de-DE" sz="1800" dirty="0"/>
              <a:t>Sängerin räumte bei den MTV Awards 2020 gleich fünf Preise ab?</a:t>
            </a:r>
            <a:r>
              <a:rPr lang="de-DE" sz="1800" b="1" dirty="0"/>
              <a:t> </a:t>
            </a:r>
            <a:r>
              <a:rPr lang="de-DE" sz="1800" b="1" dirty="0">
                <a:solidFill>
                  <a:srgbClr val="66FF33"/>
                </a:solidFill>
                <a:sym typeface="Wingdings" panose="05000000000000000000" pitchFamily="2" charset="2"/>
              </a:rPr>
              <a:t></a:t>
            </a:r>
            <a:r>
              <a:rPr lang="de-DE" sz="1800" b="1" dirty="0">
                <a:solidFill>
                  <a:srgbClr val="66FF33"/>
                </a:solidFill>
              </a:rPr>
              <a:t> Lady </a:t>
            </a:r>
            <a:r>
              <a:rPr lang="de-DE" sz="1800" b="1" dirty="0" err="1">
                <a:solidFill>
                  <a:srgbClr val="66FF33"/>
                </a:solidFill>
              </a:rPr>
              <a:t>Gaga</a:t>
            </a:r>
            <a:endParaRPr lang="de-DE" sz="1800" dirty="0">
              <a:solidFill>
                <a:srgbClr val="66FF33"/>
              </a:solidFill>
            </a:endParaRPr>
          </a:p>
        </p:txBody>
      </p:sp>
      <p:sp>
        <p:nvSpPr>
          <p:cNvPr id="5" name="Rechteck 4"/>
          <p:cNvSpPr/>
          <p:nvPr/>
        </p:nvSpPr>
        <p:spPr>
          <a:xfrm>
            <a:off x="8651281" y="797313"/>
            <a:ext cx="558033" cy="292914"/>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9587611" y="1181437"/>
            <a:ext cx="1308989" cy="32475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5732965" y="1505392"/>
            <a:ext cx="1059237"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8676218" y="1936608"/>
            <a:ext cx="1915582" cy="30880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9724103" y="2272625"/>
            <a:ext cx="954783" cy="37039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7678338" y="2642875"/>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6123345" y="3026806"/>
            <a:ext cx="821741" cy="29333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7147678" y="3405016"/>
            <a:ext cx="722693"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7880854" y="3791785"/>
            <a:ext cx="1004394" cy="28840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8685301" y="4124511"/>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6359249" y="4505594"/>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8852734" y="4926459"/>
            <a:ext cx="1826152" cy="27930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6807383" y="5260644"/>
            <a:ext cx="870956" cy="31097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9061907" y="5657691"/>
            <a:ext cx="1616979" cy="26944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6227259" y="6034938"/>
            <a:ext cx="1160248" cy="325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8930297" y="6360183"/>
            <a:ext cx="1672237" cy="34205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9588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250"/>
                                        <p:tgtEl>
                                          <p:spTgt spid="5"/>
                                        </p:tgtEl>
                                      </p:cBhvr>
                                    </p:animEffect>
                                    <p:set>
                                      <p:cBhvr>
                                        <p:cTn id="11" dur="1" fill="hold">
                                          <p:stCondLst>
                                            <p:cond delay="249"/>
                                          </p:stCondLst>
                                        </p:cTn>
                                        <p:tgtEl>
                                          <p:spTgt spid="5"/>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250"/>
                                        <p:tgtEl>
                                          <p:spTgt spid="6"/>
                                        </p:tgtEl>
                                      </p:cBhvr>
                                    </p:animEffect>
                                    <p:set>
                                      <p:cBhvr>
                                        <p:cTn id="18" dur="1" fill="hold">
                                          <p:stCondLst>
                                            <p:cond delay="249"/>
                                          </p:stCondLst>
                                        </p:cTn>
                                        <p:tgtEl>
                                          <p:spTgt spid="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250"/>
                                        <p:tgtEl>
                                          <p:spTgt spid="7"/>
                                        </p:tgtEl>
                                      </p:cBhvr>
                                    </p:animEffect>
                                    <p:set>
                                      <p:cBhvr>
                                        <p:cTn id="25" dur="1" fill="hold">
                                          <p:stCondLst>
                                            <p:cond delay="249"/>
                                          </p:stCondLst>
                                        </p:cTn>
                                        <p:tgtEl>
                                          <p:spTgt spid="7"/>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50"/>
                                        <p:tgtEl>
                                          <p:spTgt spid="8"/>
                                        </p:tgtEl>
                                      </p:cBhvr>
                                    </p:animEffect>
                                    <p:set>
                                      <p:cBhvr>
                                        <p:cTn id="32" dur="1" fill="hold">
                                          <p:stCondLst>
                                            <p:cond delay="249"/>
                                          </p:stCondLst>
                                        </p:cTn>
                                        <p:tgtEl>
                                          <p:spTgt spid="8"/>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250"/>
                                        <p:tgtEl>
                                          <p:spTgt spid="11"/>
                                        </p:tgtEl>
                                      </p:cBhvr>
                                    </p:animEffect>
                                    <p:set>
                                      <p:cBhvr>
                                        <p:cTn id="39" dur="1" fill="hold">
                                          <p:stCondLst>
                                            <p:cond delay="249"/>
                                          </p:stCondLst>
                                        </p:cTn>
                                        <p:tgtEl>
                                          <p:spTgt spid="11"/>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250"/>
                                        <p:tgtEl>
                                          <p:spTgt spid="12"/>
                                        </p:tgtEl>
                                      </p:cBhvr>
                                    </p:animEffect>
                                    <p:set>
                                      <p:cBhvr>
                                        <p:cTn id="46" dur="1" fill="hold">
                                          <p:stCondLst>
                                            <p:cond delay="249"/>
                                          </p:stCondLst>
                                        </p:cTn>
                                        <p:tgtEl>
                                          <p:spTgt spid="1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250"/>
                                        <p:tgtEl>
                                          <p:spTgt spid="13"/>
                                        </p:tgtEl>
                                      </p:cBhvr>
                                    </p:animEffect>
                                    <p:set>
                                      <p:cBhvr>
                                        <p:cTn id="53" dur="1" fill="hold">
                                          <p:stCondLst>
                                            <p:cond delay="249"/>
                                          </p:stCondLst>
                                        </p:cTn>
                                        <p:tgtEl>
                                          <p:spTgt spid="13"/>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250"/>
                                        <p:tgtEl>
                                          <p:spTgt spid="14"/>
                                        </p:tgtEl>
                                      </p:cBhvr>
                                    </p:animEffect>
                                    <p:set>
                                      <p:cBhvr>
                                        <p:cTn id="60" dur="1" fill="hold">
                                          <p:stCondLst>
                                            <p:cond delay="249"/>
                                          </p:stCondLst>
                                        </p:cTn>
                                        <p:tgtEl>
                                          <p:spTgt spid="14"/>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50"/>
                                        <p:tgtEl>
                                          <p:spTgt spid="16"/>
                                        </p:tgtEl>
                                      </p:cBhvr>
                                    </p:animEffect>
                                    <p:set>
                                      <p:cBhvr>
                                        <p:cTn id="67" dur="1" fill="hold">
                                          <p:stCondLst>
                                            <p:cond delay="249"/>
                                          </p:stCondLst>
                                        </p:cTn>
                                        <p:tgtEl>
                                          <p:spTgt spid="16"/>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250"/>
                                        <p:tgtEl>
                                          <p:spTgt spid="17"/>
                                        </p:tgtEl>
                                      </p:cBhvr>
                                    </p:animEffect>
                                    <p:set>
                                      <p:cBhvr>
                                        <p:cTn id="74" dur="1" fill="hold">
                                          <p:stCondLst>
                                            <p:cond delay="249"/>
                                          </p:stCondLst>
                                        </p:cTn>
                                        <p:tgtEl>
                                          <p:spTgt spid="17"/>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250"/>
                                        <p:tgtEl>
                                          <p:spTgt spid="15"/>
                                        </p:tgtEl>
                                      </p:cBhvr>
                                    </p:animEffect>
                                    <p:set>
                                      <p:cBhvr>
                                        <p:cTn id="81" dur="1" fill="hold">
                                          <p:stCondLst>
                                            <p:cond delay="249"/>
                                          </p:stCondLst>
                                        </p:cTn>
                                        <p:tgtEl>
                                          <p:spTgt spid="15"/>
                                        </p:tgtEl>
                                        <p:attrNameLst>
                                          <p:attrName>style.visibility</p:attrName>
                                        </p:attrNameLst>
                                      </p:cBhvr>
                                      <p:to>
                                        <p:strVal val="hidden"/>
                                      </p:to>
                                    </p:set>
                                  </p:childTnLst>
                                </p:cTn>
                              </p:par>
                              <p:par>
                                <p:cTn id="82" presetID="1" presetClass="entr" presetSubtype="0" fill="hold" nodeType="withEffect">
                                  <p:stCondLst>
                                    <p:cond delay="0"/>
                                  </p:stCondLst>
                                  <p:childTnLst>
                                    <p:set>
                                      <p:cBhvr>
                                        <p:cTn id="83"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0" nodeType="clickEffect">
                                  <p:stCondLst>
                                    <p:cond delay="0"/>
                                  </p:stCondLst>
                                  <p:childTnLst>
                                    <p:animEffect transition="out" filter="fade">
                                      <p:cBhvr>
                                        <p:cTn id="87" dur="250"/>
                                        <p:tgtEl>
                                          <p:spTgt spid="18"/>
                                        </p:tgtEl>
                                      </p:cBhvr>
                                    </p:animEffect>
                                    <p:set>
                                      <p:cBhvr>
                                        <p:cTn id="88" dur="1" fill="hold">
                                          <p:stCondLst>
                                            <p:cond delay="249"/>
                                          </p:stCondLst>
                                        </p:cTn>
                                        <p:tgtEl>
                                          <p:spTgt spid="18"/>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250"/>
                                        <p:tgtEl>
                                          <p:spTgt spid="19"/>
                                        </p:tgtEl>
                                      </p:cBhvr>
                                    </p:animEffect>
                                    <p:set>
                                      <p:cBhvr>
                                        <p:cTn id="95" dur="1" fill="hold">
                                          <p:stCondLst>
                                            <p:cond delay="249"/>
                                          </p:stCondLst>
                                        </p:cTn>
                                        <p:tgtEl>
                                          <p:spTgt spid="19"/>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0" nodeType="clickEffect">
                                  <p:stCondLst>
                                    <p:cond delay="0"/>
                                  </p:stCondLst>
                                  <p:childTnLst>
                                    <p:animEffect transition="out" filter="fade">
                                      <p:cBhvr>
                                        <p:cTn id="101" dur="250"/>
                                        <p:tgtEl>
                                          <p:spTgt spid="20"/>
                                        </p:tgtEl>
                                      </p:cBhvr>
                                    </p:animEffect>
                                    <p:set>
                                      <p:cBhvr>
                                        <p:cTn id="102" dur="1" fill="hold">
                                          <p:stCondLst>
                                            <p:cond delay="249"/>
                                          </p:stCondLst>
                                        </p:cTn>
                                        <p:tgtEl>
                                          <p:spTgt spid="20"/>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250"/>
                                        <p:tgtEl>
                                          <p:spTgt spid="21"/>
                                        </p:tgtEl>
                                      </p:cBhvr>
                                    </p:animEffect>
                                    <p:set>
                                      <p:cBhvr>
                                        <p:cTn id="109" dur="1" fill="hold">
                                          <p:stCondLst>
                                            <p:cond delay="249"/>
                                          </p:stCondLst>
                                        </p:cTn>
                                        <p:tgtEl>
                                          <p:spTgt spid="21"/>
                                        </p:tgtEl>
                                        <p:attrNameLst>
                                          <p:attrName>style.visibility</p:attrName>
                                        </p:attrNameLst>
                                      </p:cBhvr>
                                      <p:to>
                                        <p:strVal val="hidden"/>
                                      </p:to>
                                    </p:set>
                                  </p:childTnLst>
                                </p:cTn>
                              </p:par>
                              <p:par>
                                <p:cTn id="110" presetID="1" presetClass="entr" presetSubtype="0" fill="hold" nodeType="withEffect">
                                  <p:stCondLst>
                                    <p:cond delay="0"/>
                                  </p:stCondLst>
                                  <p:childTnLst>
                                    <p:set>
                                      <p:cBhvr>
                                        <p:cTn id="111"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0" nodeType="clickEffect">
                                  <p:stCondLst>
                                    <p:cond delay="0"/>
                                  </p:stCondLst>
                                  <p:childTnLst>
                                    <p:animEffect transition="out" filter="fade">
                                      <p:cBhvr>
                                        <p:cTn id="115" dur="250"/>
                                        <p:tgtEl>
                                          <p:spTgt spid="22"/>
                                        </p:tgtEl>
                                      </p:cBhvr>
                                    </p:animEffect>
                                    <p:set>
                                      <p:cBhvr>
                                        <p:cTn id="116"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a:t>Finale Schnellfragerunde Jäger*in</a:t>
            </a:r>
            <a:endParaRPr lang="de-DE" sz="2800" dirty="0">
              <a:latin typeface="+mn-lt"/>
            </a:endParaRPr>
          </a:p>
        </p:txBody>
      </p:sp>
      <p:sp>
        <p:nvSpPr>
          <p:cNvPr id="3" name="Inhaltsplatzhalter 2"/>
          <p:cNvSpPr>
            <a:spLocks noGrp="1"/>
          </p:cNvSpPr>
          <p:nvPr>
            <p:ph idx="1"/>
          </p:nvPr>
        </p:nvSpPr>
        <p:spPr>
          <a:xfrm>
            <a:off x="356839" y="797313"/>
            <a:ext cx="11641873" cy="5938024"/>
          </a:xfrm>
          <a:ln>
            <a:noFill/>
          </a:ln>
        </p:spPr>
        <p:txBody>
          <a:bodyPr>
            <a:noAutofit/>
          </a:bodyPr>
          <a:lstStyle/>
          <a:p>
            <a:pPr marL="457200" lvl="0" indent="-457200">
              <a:buFont typeface="+mj-lt"/>
              <a:buAutoNum type="arabicPeriod" startAt="17"/>
            </a:pPr>
            <a:r>
              <a:rPr lang="de-DE" sz="1800" dirty="0"/>
              <a:t>Welche Vampir-Roman-Reihe machte </a:t>
            </a:r>
            <a:r>
              <a:rPr lang="de-DE" sz="1800" dirty="0" err="1"/>
              <a:t>Stephenie</a:t>
            </a:r>
            <a:r>
              <a:rPr lang="de-DE" sz="1800" dirty="0"/>
              <a:t> Meyer weltberühmt? </a:t>
            </a:r>
            <a:r>
              <a:rPr lang="de-DE" sz="1800" b="1" dirty="0">
                <a:solidFill>
                  <a:srgbClr val="00FFFF"/>
                </a:solidFill>
                <a:sym typeface="Wingdings" panose="05000000000000000000" pitchFamily="2" charset="2"/>
              </a:rPr>
              <a:t></a:t>
            </a:r>
            <a:r>
              <a:rPr lang="de-DE" sz="1800" b="1" dirty="0">
                <a:solidFill>
                  <a:srgbClr val="00FFFF"/>
                </a:solidFill>
              </a:rPr>
              <a:t> </a:t>
            </a:r>
            <a:r>
              <a:rPr lang="de-DE" sz="1800" b="1" dirty="0" err="1">
                <a:solidFill>
                  <a:srgbClr val="00FFFF"/>
                </a:solidFill>
              </a:rPr>
              <a:t>Twilight</a:t>
            </a:r>
            <a:endParaRPr lang="de-DE" sz="1800" dirty="0">
              <a:solidFill>
                <a:srgbClr val="00FFFF"/>
              </a:solidFill>
            </a:endParaRPr>
          </a:p>
          <a:p>
            <a:pPr marL="457200" lvl="0" indent="-457200">
              <a:buFont typeface="+mj-lt"/>
              <a:buAutoNum type="arabicPeriod" startAt="17"/>
            </a:pPr>
            <a:r>
              <a:rPr lang="de-DE" sz="1800" dirty="0" smtClean="0"/>
              <a:t>In </a:t>
            </a:r>
            <a:r>
              <a:rPr lang="de-DE" sz="1800" dirty="0"/>
              <a:t>welchem Land fanden von 1562 bis 1598 die Hugenottenkriege statt? </a:t>
            </a:r>
            <a:r>
              <a:rPr lang="de-DE" sz="1800" b="1" dirty="0">
                <a:solidFill>
                  <a:srgbClr val="0066FF"/>
                </a:solidFill>
                <a:sym typeface="Wingdings" panose="05000000000000000000" pitchFamily="2" charset="2"/>
              </a:rPr>
              <a:t></a:t>
            </a:r>
            <a:r>
              <a:rPr lang="de-DE" sz="1800" b="1" dirty="0">
                <a:solidFill>
                  <a:srgbClr val="0066FF"/>
                </a:solidFill>
              </a:rPr>
              <a:t> Frankreich</a:t>
            </a:r>
          </a:p>
          <a:p>
            <a:pPr marL="457200" lvl="0" indent="-457200">
              <a:buFont typeface="+mj-lt"/>
              <a:buAutoNum type="arabicPeriod" startAt="17"/>
            </a:pPr>
            <a:r>
              <a:rPr lang="de-DE" sz="1800" dirty="0"/>
              <a:t>Welche Muschel nennt der Mediziner "</a:t>
            </a:r>
            <a:r>
              <a:rPr lang="de-DE" sz="1800" dirty="0" err="1"/>
              <a:t>Auricula</a:t>
            </a:r>
            <a:r>
              <a:rPr lang="de-DE" sz="1800" dirty="0"/>
              <a:t> </a:t>
            </a:r>
            <a:r>
              <a:rPr lang="de-DE" sz="1800" dirty="0" err="1"/>
              <a:t>auris</a:t>
            </a:r>
            <a:r>
              <a:rPr lang="de-DE" sz="1800" dirty="0"/>
              <a:t>"? </a:t>
            </a:r>
            <a:r>
              <a:rPr lang="de-DE" sz="1800" b="1" dirty="0">
                <a:solidFill>
                  <a:srgbClr val="FF0000"/>
                </a:solidFill>
                <a:sym typeface="Wingdings" panose="05000000000000000000" pitchFamily="2" charset="2"/>
              </a:rPr>
              <a:t></a:t>
            </a:r>
            <a:r>
              <a:rPr lang="de-DE" sz="1800" b="1" dirty="0">
                <a:solidFill>
                  <a:srgbClr val="FF0000"/>
                </a:solidFill>
              </a:rPr>
              <a:t> Ohrmuschel</a:t>
            </a:r>
          </a:p>
          <a:p>
            <a:pPr marL="457200" lvl="0" indent="-457200">
              <a:buFont typeface="+mj-lt"/>
              <a:buAutoNum type="arabicPeriod" startAt="17"/>
            </a:pPr>
            <a:r>
              <a:rPr lang="de-DE" sz="1800" dirty="0"/>
              <a:t>Welche Band aus Liverpool spielte 1962 zur Eröffnung des Hamburger Star-Clubs? </a:t>
            </a:r>
            <a:r>
              <a:rPr lang="de-DE" sz="1800" b="1" dirty="0">
                <a:solidFill>
                  <a:srgbClr val="FF9900"/>
                </a:solidFill>
                <a:sym typeface="Wingdings" panose="05000000000000000000" pitchFamily="2" charset="2"/>
              </a:rPr>
              <a:t></a:t>
            </a:r>
            <a:r>
              <a:rPr lang="de-DE" sz="1800" b="1" dirty="0">
                <a:solidFill>
                  <a:srgbClr val="FF9900"/>
                </a:solidFill>
              </a:rPr>
              <a:t> Beatles</a:t>
            </a:r>
          </a:p>
          <a:p>
            <a:pPr marL="457200" lvl="0" indent="-457200">
              <a:buFont typeface="+mj-lt"/>
              <a:buAutoNum type="arabicPeriod" startAt="17"/>
            </a:pPr>
            <a:r>
              <a:rPr lang="de-DE" sz="1800" dirty="0"/>
              <a:t>Bei welchem Naturereignis am Himmel entstehen Temperaturen bis zu 30.000 Grad Celsius? </a:t>
            </a:r>
            <a:r>
              <a:rPr lang="de-DE" sz="1800" b="1" dirty="0">
                <a:solidFill>
                  <a:srgbClr val="FFFF00"/>
                </a:solidFill>
                <a:sym typeface="Wingdings" panose="05000000000000000000" pitchFamily="2" charset="2"/>
              </a:rPr>
              <a:t></a:t>
            </a:r>
            <a:r>
              <a:rPr lang="de-DE" sz="1800" b="1" dirty="0">
                <a:solidFill>
                  <a:srgbClr val="FFFF00"/>
                </a:solidFill>
              </a:rPr>
              <a:t> </a:t>
            </a:r>
            <a:r>
              <a:rPr lang="de-DE" sz="1800" b="1" dirty="0" smtClean="0">
                <a:solidFill>
                  <a:srgbClr val="FFFF00"/>
                </a:solidFill>
              </a:rPr>
              <a:t>Blitz</a:t>
            </a:r>
            <a:endParaRPr lang="de-DE" sz="1800" b="1" dirty="0">
              <a:solidFill>
                <a:srgbClr val="FFFF00"/>
              </a:solidFill>
            </a:endParaRPr>
          </a:p>
          <a:p>
            <a:pPr marL="457200" lvl="0" indent="-457200">
              <a:buFont typeface="+mj-lt"/>
              <a:buAutoNum type="arabicPeriod" startAt="17"/>
            </a:pPr>
            <a:r>
              <a:rPr lang="de-DE" sz="1800" dirty="0" smtClean="0"/>
              <a:t>Bei welcher Revolution </a:t>
            </a:r>
            <a:r>
              <a:rPr lang="de-DE" sz="1800" dirty="0"/>
              <a:t>wurde Ludwig XVI. zum Tode </a:t>
            </a:r>
            <a:r>
              <a:rPr lang="de-DE" sz="1800" dirty="0" smtClean="0"/>
              <a:t>verurteilt? </a:t>
            </a:r>
            <a:r>
              <a:rPr lang="de-DE" sz="1800" b="1" dirty="0">
                <a:solidFill>
                  <a:srgbClr val="66FF33"/>
                </a:solidFill>
                <a:sym typeface="Wingdings" panose="05000000000000000000" pitchFamily="2" charset="2"/>
              </a:rPr>
              <a:t></a:t>
            </a:r>
            <a:r>
              <a:rPr lang="de-DE" sz="1800" b="1" dirty="0">
                <a:solidFill>
                  <a:srgbClr val="66FF33"/>
                </a:solidFill>
              </a:rPr>
              <a:t> französische Revolution</a:t>
            </a:r>
          </a:p>
          <a:p>
            <a:pPr marL="457200" lvl="0" indent="-457200">
              <a:buFont typeface="+mj-lt"/>
              <a:buAutoNum type="arabicPeriod" startAt="17"/>
            </a:pPr>
            <a:r>
              <a:rPr lang="de-DE" sz="1800" dirty="0"/>
              <a:t>An welcher Universität machte Angela Merkel 1978 ihren Abschluss in Physik? </a:t>
            </a:r>
            <a:r>
              <a:rPr lang="de-DE" sz="1800" b="1" dirty="0">
                <a:solidFill>
                  <a:srgbClr val="00FFFF"/>
                </a:solidFill>
                <a:sym typeface="Wingdings" panose="05000000000000000000" pitchFamily="2" charset="2"/>
              </a:rPr>
              <a:t></a:t>
            </a:r>
            <a:r>
              <a:rPr lang="de-DE" sz="1800" b="1" dirty="0">
                <a:solidFill>
                  <a:srgbClr val="00FFFF"/>
                </a:solidFill>
              </a:rPr>
              <a:t> Uni Leipzig</a:t>
            </a:r>
            <a:endParaRPr lang="de-DE" sz="1800" dirty="0">
              <a:solidFill>
                <a:srgbClr val="00FFFF"/>
              </a:solidFill>
            </a:endParaRPr>
          </a:p>
          <a:p>
            <a:pPr marL="457200" lvl="0" indent="-457200">
              <a:buFont typeface="+mj-lt"/>
              <a:buAutoNum type="arabicPeriod" startAt="17"/>
            </a:pPr>
            <a:r>
              <a:rPr lang="de-DE" sz="1800" dirty="0"/>
              <a:t>Wie nennt man eine Buchseite und auch ein Kartenspiel? </a:t>
            </a:r>
            <a:r>
              <a:rPr lang="de-DE" sz="1800" b="1" dirty="0">
                <a:solidFill>
                  <a:srgbClr val="0066FF"/>
                </a:solidFill>
                <a:sym typeface="Wingdings" panose="05000000000000000000" pitchFamily="2" charset="2"/>
              </a:rPr>
              <a:t></a:t>
            </a:r>
            <a:r>
              <a:rPr lang="de-DE" sz="1800" b="1" dirty="0">
                <a:solidFill>
                  <a:srgbClr val="0066FF"/>
                </a:solidFill>
              </a:rPr>
              <a:t> Blatt</a:t>
            </a:r>
            <a:endParaRPr lang="de-DE" sz="1800" dirty="0">
              <a:solidFill>
                <a:srgbClr val="0066FF"/>
              </a:solidFill>
            </a:endParaRPr>
          </a:p>
          <a:p>
            <a:pPr marL="457200" lvl="0" indent="-457200">
              <a:buFont typeface="+mj-lt"/>
              <a:buAutoNum type="arabicPeriod" startAt="17"/>
            </a:pPr>
            <a:r>
              <a:rPr lang="de-DE" sz="1800" dirty="0"/>
              <a:t>Wie nennt man die Zeit zwischen den Wachphasen? </a:t>
            </a:r>
            <a:r>
              <a:rPr lang="de-DE" sz="1800" b="1" dirty="0">
                <a:solidFill>
                  <a:srgbClr val="FF0000"/>
                </a:solidFill>
                <a:sym typeface="Wingdings" panose="05000000000000000000" pitchFamily="2" charset="2"/>
              </a:rPr>
              <a:t></a:t>
            </a:r>
            <a:r>
              <a:rPr lang="de-DE" sz="1800" b="1" dirty="0">
                <a:solidFill>
                  <a:srgbClr val="FF0000"/>
                </a:solidFill>
              </a:rPr>
              <a:t> Schlaf</a:t>
            </a:r>
          </a:p>
          <a:p>
            <a:pPr marL="457200" lvl="0" indent="-457200">
              <a:buFont typeface="+mj-lt"/>
              <a:buAutoNum type="arabicPeriod" startAt="17"/>
            </a:pPr>
            <a:r>
              <a:rPr lang="de-DE" sz="1800" dirty="0"/>
              <a:t>Wie heißt das einzige europäische Land mit einem religiösen Führer? </a:t>
            </a:r>
            <a:r>
              <a:rPr lang="de-DE" sz="1800" b="1" dirty="0">
                <a:solidFill>
                  <a:srgbClr val="FF9900"/>
                </a:solidFill>
                <a:sym typeface="Wingdings" panose="05000000000000000000" pitchFamily="2" charset="2"/>
              </a:rPr>
              <a:t></a:t>
            </a:r>
            <a:r>
              <a:rPr lang="de-DE" sz="1800" b="1" dirty="0">
                <a:solidFill>
                  <a:srgbClr val="FF9900"/>
                </a:solidFill>
              </a:rPr>
              <a:t> Vatikan</a:t>
            </a:r>
          </a:p>
          <a:p>
            <a:pPr marL="457200" lvl="0" indent="-457200">
              <a:buFont typeface="+mj-lt"/>
              <a:buAutoNum type="arabicPeriod" startAt="17"/>
            </a:pPr>
            <a:r>
              <a:rPr lang="de-DE" sz="1800" dirty="0"/>
              <a:t>Graf Dracula ist welche Art von Horrorgestalt?</a:t>
            </a:r>
            <a:r>
              <a:rPr lang="de-DE" sz="1800" b="1" dirty="0"/>
              <a:t> </a:t>
            </a:r>
            <a:r>
              <a:rPr lang="de-DE" sz="1800" b="1" dirty="0">
                <a:solidFill>
                  <a:srgbClr val="FFFF00"/>
                </a:solidFill>
                <a:sym typeface="Wingdings" panose="05000000000000000000" pitchFamily="2" charset="2"/>
              </a:rPr>
              <a:t></a:t>
            </a:r>
            <a:r>
              <a:rPr lang="de-DE" sz="1800" b="1" dirty="0">
                <a:solidFill>
                  <a:srgbClr val="FFFF00"/>
                </a:solidFill>
              </a:rPr>
              <a:t> Vampir</a:t>
            </a:r>
            <a:endParaRPr lang="de-DE" sz="1800" dirty="0">
              <a:solidFill>
                <a:srgbClr val="FFFF00"/>
              </a:solidFill>
            </a:endParaRPr>
          </a:p>
          <a:p>
            <a:pPr marL="457200" lvl="0" indent="-457200">
              <a:buFont typeface="+mj-lt"/>
              <a:buAutoNum type="arabicPeriod" startAt="17"/>
            </a:pPr>
            <a:r>
              <a:rPr lang="de-DE" sz="1800" dirty="0"/>
              <a:t>Welche Märchenfigur </a:t>
            </a:r>
            <a:r>
              <a:rPr lang="de-DE" sz="1800" dirty="0" smtClean="0"/>
              <a:t>killte </a:t>
            </a:r>
            <a:r>
              <a:rPr lang="de-DE" sz="1800" dirty="0"/>
              <a:t>sieben </a:t>
            </a:r>
            <a:r>
              <a:rPr lang="de-DE" sz="1800" dirty="0" smtClean="0"/>
              <a:t>Fliegen? </a:t>
            </a:r>
            <a:r>
              <a:rPr lang="de-DE" sz="1800" b="1" dirty="0">
                <a:solidFill>
                  <a:srgbClr val="66FF33"/>
                </a:solidFill>
                <a:sym typeface="Wingdings" panose="05000000000000000000" pitchFamily="2" charset="2"/>
              </a:rPr>
              <a:t></a:t>
            </a:r>
            <a:r>
              <a:rPr lang="de-DE" sz="1800" b="1" dirty="0">
                <a:solidFill>
                  <a:srgbClr val="66FF33"/>
                </a:solidFill>
              </a:rPr>
              <a:t> das tapfere Schneiderlein</a:t>
            </a:r>
          </a:p>
          <a:p>
            <a:pPr marL="457200" lvl="0" indent="-457200">
              <a:buFont typeface="+mj-lt"/>
              <a:buAutoNum type="arabicPeriod" startAt="17"/>
            </a:pPr>
            <a:r>
              <a:rPr lang="de-DE" sz="1800" dirty="0"/>
              <a:t>Eine </a:t>
            </a:r>
            <a:r>
              <a:rPr lang="de-DE" sz="1800" dirty="0" err="1"/>
              <a:t>Soirée</a:t>
            </a:r>
            <a:r>
              <a:rPr lang="de-DE" sz="1800" dirty="0"/>
              <a:t> findet zu welcher Tageszeit statt? </a:t>
            </a:r>
            <a:r>
              <a:rPr lang="de-DE" sz="1800" b="1" dirty="0">
                <a:solidFill>
                  <a:srgbClr val="00FFFF"/>
                </a:solidFill>
                <a:sym typeface="Wingdings" panose="05000000000000000000" pitchFamily="2" charset="2"/>
              </a:rPr>
              <a:t></a:t>
            </a:r>
            <a:r>
              <a:rPr lang="de-DE" sz="1800" b="1" dirty="0">
                <a:solidFill>
                  <a:srgbClr val="00FFFF"/>
                </a:solidFill>
              </a:rPr>
              <a:t> Abends </a:t>
            </a:r>
            <a:endParaRPr lang="de-DE" sz="1800" dirty="0">
              <a:solidFill>
                <a:srgbClr val="00FFFF"/>
              </a:solidFill>
            </a:endParaRPr>
          </a:p>
          <a:p>
            <a:pPr marL="457200" lvl="0" indent="-457200">
              <a:buFont typeface="+mj-lt"/>
              <a:buAutoNum type="arabicPeriod" startAt="17"/>
            </a:pPr>
            <a:r>
              <a:rPr lang="de-DE" sz="1800" dirty="0"/>
              <a:t>Welche Ziffer ist in einem Sudoku die niedrigste? </a:t>
            </a:r>
            <a:r>
              <a:rPr lang="de-DE" sz="1800" b="1" dirty="0">
                <a:solidFill>
                  <a:srgbClr val="0066FF"/>
                </a:solidFill>
                <a:sym typeface="Wingdings" panose="05000000000000000000" pitchFamily="2" charset="2"/>
              </a:rPr>
              <a:t></a:t>
            </a:r>
            <a:r>
              <a:rPr lang="de-DE" sz="1800" b="1" dirty="0">
                <a:solidFill>
                  <a:srgbClr val="0066FF"/>
                </a:solidFill>
              </a:rPr>
              <a:t> 1</a:t>
            </a:r>
          </a:p>
          <a:p>
            <a:pPr marL="457200" lvl="0" indent="-457200">
              <a:buFont typeface="+mj-lt"/>
              <a:buAutoNum type="arabicPeriod" startAt="17"/>
            </a:pPr>
            <a:r>
              <a:rPr lang="de-DE" sz="1800" dirty="0"/>
              <a:t>In welchem Jahrhundert starb die britische Queen Victoria?</a:t>
            </a:r>
            <a:r>
              <a:rPr lang="de-DE" sz="1800" b="1" dirty="0"/>
              <a:t> </a:t>
            </a:r>
            <a:r>
              <a:rPr lang="de-DE" sz="1800" b="1" dirty="0">
                <a:solidFill>
                  <a:srgbClr val="FF0000"/>
                </a:solidFill>
                <a:sym typeface="Wingdings" panose="05000000000000000000" pitchFamily="2" charset="2"/>
              </a:rPr>
              <a:t></a:t>
            </a:r>
            <a:r>
              <a:rPr lang="de-DE" sz="1800" b="1" dirty="0">
                <a:solidFill>
                  <a:srgbClr val="FF0000"/>
                </a:solidFill>
              </a:rPr>
              <a:t> 20. </a:t>
            </a:r>
            <a:r>
              <a:rPr lang="de-DE" sz="1800" b="1" dirty="0" err="1" smtClean="0">
                <a:solidFill>
                  <a:srgbClr val="FF0000"/>
                </a:solidFill>
              </a:rPr>
              <a:t>Jh</a:t>
            </a:r>
            <a:endParaRPr lang="de-DE" sz="1800" b="1" dirty="0" smtClean="0">
              <a:solidFill>
                <a:srgbClr val="FF0000"/>
              </a:solidFill>
            </a:endParaRPr>
          </a:p>
          <a:p>
            <a:pPr marL="457200" indent="-457200">
              <a:buFont typeface="+mj-lt"/>
              <a:buAutoNum type="arabicPeriod" startAt="17"/>
            </a:pPr>
            <a:r>
              <a:rPr lang="de-DE" sz="1800" dirty="0"/>
              <a:t>Der Steinbutt lebt in welcher Art von Gewässern? </a:t>
            </a:r>
            <a:r>
              <a:rPr lang="de-DE" sz="1800" b="1" dirty="0">
                <a:solidFill>
                  <a:srgbClr val="FF9900"/>
                </a:solidFill>
                <a:sym typeface="Wingdings" panose="05000000000000000000" pitchFamily="2" charset="2"/>
              </a:rPr>
              <a:t></a:t>
            </a:r>
            <a:r>
              <a:rPr lang="de-DE" sz="1800" b="1" dirty="0">
                <a:solidFill>
                  <a:srgbClr val="FF9900"/>
                </a:solidFill>
              </a:rPr>
              <a:t> Meer (Salzwasser)</a:t>
            </a:r>
            <a:endParaRPr lang="de-DE" sz="1800" dirty="0">
              <a:solidFill>
                <a:srgbClr val="FF9900"/>
              </a:solidFill>
            </a:endParaRPr>
          </a:p>
          <a:p>
            <a:pPr marL="457200" lvl="0" indent="-457200">
              <a:buFont typeface="+mj-lt"/>
              <a:buAutoNum type="arabicPeriod" startAt="17"/>
            </a:pPr>
            <a:endParaRPr lang="de-DE" sz="1800" dirty="0"/>
          </a:p>
        </p:txBody>
      </p:sp>
      <p:sp>
        <p:nvSpPr>
          <p:cNvPr id="5" name="Rechteck 4"/>
          <p:cNvSpPr/>
          <p:nvPr/>
        </p:nvSpPr>
        <p:spPr>
          <a:xfrm>
            <a:off x="8755541" y="768051"/>
            <a:ext cx="1161345" cy="32161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8912983" y="1164681"/>
            <a:ext cx="1531887" cy="25893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6894113" y="1544393"/>
            <a:ext cx="1627799" cy="32096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9889939" y="1921758"/>
            <a:ext cx="1126404" cy="27883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11016343" y="2307770"/>
            <a:ext cx="842945" cy="24365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7853521" y="2686636"/>
            <a:ext cx="2895906" cy="31944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9444685" y="3033502"/>
            <a:ext cx="1473686" cy="31675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7282363" y="3382617"/>
            <a:ext cx="860151" cy="30231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6787154" y="3786064"/>
            <a:ext cx="1066367"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8502383" y="4153249"/>
            <a:ext cx="1207674" cy="34442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6005879" y="4541247"/>
            <a:ext cx="1187113"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5712355" y="4918582"/>
            <a:ext cx="3198411" cy="28360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5838208" y="5288156"/>
            <a:ext cx="1248391" cy="33545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6277621" y="5665491"/>
            <a:ext cx="427979" cy="26722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7562390" y="6027907"/>
            <a:ext cx="959522" cy="296694"/>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6369483" y="6376372"/>
            <a:ext cx="2353399" cy="35896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7766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50"/>
                                        <p:tgtEl>
                                          <p:spTgt spid="5"/>
                                        </p:tgtEl>
                                      </p:cBhvr>
                                    </p:animEffect>
                                    <p:set>
                                      <p:cBhvr>
                                        <p:cTn id="7" dur="1" fill="hold">
                                          <p:stCondLst>
                                            <p:cond delay="249"/>
                                          </p:stCondLst>
                                        </p:cTn>
                                        <p:tgtEl>
                                          <p:spTgt spid="5"/>
                                        </p:tgtEl>
                                        <p:attrNameLst>
                                          <p:attrName>style.visibility</p:attrName>
                                        </p:attrNameLst>
                                      </p:cBhvr>
                                      <p:to>
                                        <p:strVal val="hidden"/>
                                      </p:to>
                                    </p:set>
                                  </p:childTnLst>
                                </p:cTn>
                              </p:par>
                              <p:par>
                                <p:cTn id="8" presetID="1" presetClass="entr" presetSubtype="0" fill="hold" nodeType="withEffect">
                                  <p:stCondLst>
                                    <p:cond delay="0"/>
                                  </p:stCondLst>
                                  <p:childTnLst>
                                    <p:set>
                                      <p:cBhvr>
                                        <p:cTn id="9"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0" nodeType="clickEffect">
                                  <p:stCondLst>
                                    <p:cond delay="0"/>
                                  </p:stCondLst>
                                  <p:childTnLst>
                                    <p:animEffect transition="out" filter="fade">
                                      <p:cBhvr>
                                        <p:cTn id="13" dur="250"/>
                                        <p:tgtEl>
                                          <p:spTgt spid="6"/>
                                        </p:tgtEl>
                                      </p:cBhvr>
                                    </p:animEffect>
                                    <p:set>
                                      <p:cBhvr>
                                        <p:cTn id="14" dur="1" fill="hold">
                                          <p:stCondLst>
                                            <p:cond delay="249"/>
                                          </p:stCondLst>
                                        </p:cTn>
                                        <p:tgtEl>
                                          <p:spTgt spid="6"/>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250"/>
                                        <p:tgtEl>
                                          <p:spTgt spid="7"/>
                                        </p:tgtEl>
                                      </p:cBhvr>
                                    </p:animEffect>
                                    <p:set>
                                      <p:cBhvr>
                                        <p:cTn id="21" dur="1" fill="hold">
                                          <p:stCondLst>
                                            <p:cond delay="249"/>
                                          </p:stCondLst>
                                        </p:cTn>
                                        <p:tgtEl>
                                          <p:spTgt spid="7"/>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250"/>
                                        <p:tgtEl>
                                          <p:spTgt spid="8"/>
                                        </p:tgtEl>
                                      </p:cBhvr>
                                    </p:animEffect>
                                    <p:set>
                                      <p:cBhvr>
                                        <p:cTn id="28" dur="1" fill="hold">
                                          <p:stCondLst>
                                            <p:cond delay="249"/>
                                          </p:stCondLst>
                                        </p:cTn>
                                        <p:tgtEl>
                                          <p:spTgt spid="8"/>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250"/>
                                        <p:tgtEl>
                                          <p:spTgt spid="11"/>
                                        </p:tgtEl>
                                      </p:cBhvr>
                                    </p:animEffect>
                                    <p:set>
                                      <p:cBhvr>
                                        <p:cTn id="35" dur="1" fill="hold">
                                          <p:stCondLst>
                                            <p:cond delay="249"/>
                                          </p:stCondLst>
                                        </p:cTn>
                                        <p:tgtEl>
                                          <p:spTgt spid="11"/>
                                        </p:tgtEl>
                                        <p:attrNameLst>
                                          <p:attrName>style.visibility</p:attrName>
                                        </p:attrNameLst>
                                      </p:cBhvr>
                                      <p:to>
                                        <p:strVal val="hidden"/>
                                      </p:to>
                                    </p:set>
                                  </p:childTnLst>
                                </p:cTn>
                              </p:par>
                              <p:par>
                                <p:cTn id="36" presetID="1" presetClass="entr" presetSubtype="0" fill="hold" nodeType="withEffect">
                                  <p:stCondLst>
                                    <p:cond delay="0"/>
                                  </p:stCondLst>
                                  <p:childTnLst>
                                    <p:set>
                                      <p:cBhvr>
                                        <p:cTn id="37"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250"/>
                                        <p:tgtEl>
                                          <p:spTgt spid="12"/>
                                        </p:tgtEl>
                                      </p:cBhvr>
                                    </p:animEffect>
                                    <p:set>
                                      <p:cBhvr>
                                        <p:cTn id="42" dur="1" fill="hold">
                                          <p:stCondLst>
                                            <p:cond delay="249"/>
                                          </p:stCondLst>
                                        </p:cTn>
                                        <p:tgtEl>
                                          <p:spTgt spid="12"/>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250"/>
                                        <p:tgtEl>
                                          <p:spTgt spid="13"/>
                                        </p:tgtEl>
                                      </p:cBhvr>
                                    </p:animEffect>
                                    <p:set>
                                      <p:cBhvr>
                                        <p:cTn id="49" dur="1" fill="hold">
                                          <p:stCondLst>
                                            <p:cond delay="249"/>
                                          </p:stCondLst>
                                        </p:cTn>
                                        <p:tgtEl>
                                          <p:spTgt spid="13"/>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0" nodeType="clickEffect">
                                  <p:stCondLst>
                                    <p:cond delay="0"/>
                                  </p:stCondLst>
                                  <p:childTnLst>
                                    <p:animEffect transition="out" filter="fade">
                                      <p:cBhvr>
                                        <p:cTn id="55" dur="250"/>
                                        <p:tgtEl>
                                          <p:spTgt spid="14"/>
                                        </p:tgtEl>
                                      </p:cBhvr>
                                    </p:animEffect>
                                    <p:set>
                                      <p:cBhvr>
                                        <p:cTn id="56" dur="1" fill="hold">
                                          <p:stCondLst>
                                            <p:cond delay="249"/>
                                          </p:stCondLst>
                                        </p:cTn>
                                        <p:tgtEl>
                                          <p:spTgt spid="14"/>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0" nodeType="clickEffect">
                                  <p:stCondLst>
                                    <p:cond delay="0"/>
                                  </p:stCondLst>
                                  <p:childTnLst>
                                    <p:animEffect transition="out" filter="fade">
                                      <p:cBhvr>
                                        <p:cTn id="62" dur="250"/>
                                        <p:tgtEl>
                                          <p:spTgt spid="16"/>
                                        </p:tgtEl>
                                      </p:cBhvr>
                                    </p:animEffect>
                                    <p:set>
                                      <p:cBhvr>
                                        <p:cTn id="63" dur="1" fill="hold">
                                          <p:stCondLst>
                                            <p:cond delay="249"/>
                                          </p:stCondLst>
                                        </p:cTn>
                                        <p:tgtEl>
                                          <p:spTgt spid="16"/>
                                        </p:tgtEl>
                                        <p:attrNameLst>
                                          <p:attrName>style.visibility</p:attrName>
                                        </p:attrNameLst>
                                      </p:cBhvr>
                                      <p:to>
                                        <p:strVal val="hidden"/>
                                      </p:to>
                                    </p:set>
                                  </p:childTnLst>
                                </p:cTn>
                              </p:par>
                              <p:par>
                                <p:cTn id="64" presetID="1" presetClass="entr" presetSubtype="0" fill="hold" nodeType="withEffect">
                                  <p:stCondLst>
                                    <p:cond delay="0"/>
                                  </p:stCondLst>
                                  <p:childTnLst>
                                    <p:set>
                                      <p:cBhvr>
                                        <p:cTn id="65"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0" nodeType="clickEffect">
                                  <p:stCondLst>
                                    <p:cond delay="0"/>
                                  </p:stCondLst>
                                  <p:childTnLst>
                                    <p:animEffect transition="out" filter="fade">
                                      <p:cBhvr>
                                        <p:cTn id="69" dur="250"/>
                                        <p:tgtEl>
                                          <p:spTgt spid="17"/>
                                        </p:tgtEl>
                                      </p:cBhvr>
                                    </p:animEffect>
                                    <p:set>
                                      <p:cBhvr>
                                        <p:cTn id="70" dur="1" fill="hold">
                                          <p:stCondLst>
                                            <p:cond delay="249"/>
                                          </p:stCondLst>
                                        </p:cTn>
                                        <p:tgtEl>
                                          <p:spTgt spid="1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0" nodeType="clickEffect">
                                  <p:stCondLst>
                                    <p:cond delay="0"/>
                                  </p:stCondLst>
                                  <p:childTnLst>
                                    <p:animEffect transition="out" filter="fade">
                                      <p:cBhvr>
                                        <p:cTn id="76" dur="250"/>
                                        <p:tgtEl>
                                          <p:spTgt spid="15"/>
                                        </p:tgtEl>
                                      </p:cBhvr>
                                    </p:animEffect>
                                    <p:set>
                                      <p:cBhvr>
                                        <p:cTn id="77" dur="1" fill="hold">
                                          <p:stCondLst>
                                            <p:cond delay="249"/>
                                          </p:stCondLst>
                                        </p:cTn>
                                        <p:tgtEl>
                                          <p:spTgt spid="15"/>
                                        </p:tgtEl>
                                        <p:attrNameLst>
                                          <p:attrName>style.visibility</p:attrName>
                                        </p:attrNameLst>
                                      </p:cBhvr>
                                      <p:to>
                                        <p:strVal val="hidden"/>
                                      </p:to>
                                    </p:set>
                                  </p:childTnLst>
                                </p:cTn>
                              </p:par>
                              <p:par>
                                <p:cTn id="78" presetID="1" presetClass="entr" presetSubtype="0" fill="hold" nodeType="withEffect">
                                  <p:stCondLst>
                                    <p:cond delay="0"/>
                                  </p:stCondLst>
                                  <p:childTnLst>
                                    <p:set>
                                      <p:cBhvr>
                                        <p:cTn id="79"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0" nodeType="clickEffect">
                                  <p:stCondLst>
                                    <p:cond delay="0"/>
                                  </p:stCondLst>
                                  <p:childTnLst>
                                    <p:animEffect transition="out" filter="fade">
                                      <p:cBhvr>
                                        <p:cTn id="83" dur="250"/>
                                        <p:tgtEl>
                                          <p:spTgt spid="18"/>
                                        </p:tgtEl>
                                      </p:cBhvr>
                                    </p:animEffect>
                                    <p:set>
                                      <p:cBhvr>
                                        <p:cTn id="84" dur="1" fill="hold">
                                          <p:stCondLst>
                                            <p:cond delay="249"/>
                                          </p:stCondLst>
                                        </p:cTn>
                                        <p:tgtEl>
                                          <p:spTgt spid="18"/>
                                        </p:tgtEl>
                                        <p:attrNameLst>
                                          <p:attrName>style.visibility</p:attrName>
                                        </p:attrNameLst>
                                      </p:cBhvr>
                                      <p:to>
                                        <p:strVal val="hidden"/>
                                      </p:to>
                                    </p:set>
                                  </p:childTnLst>
                                </p:cTn>
                              </p:par>
                              <p:par>
                                <p:cTn id="85" presetID="1" presetClass="entr" presetSubtype="0" fill="hold" nodeType="withEffect">
                                  <p:stCondLst>
                                    <p:cond delay="0"/>
                                  </p:stCondLst>
                                  <p:childTnLst>
                                    <p:set>
                                      <p:cBhvr>
                                        <p:cTn id="86"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250"/>
                                        <p:tgtEl>
                                          <p:spTgt spid="19"/>
                                        </p:tgtEl>
                                      </p:cBhvr>
                                    </p:animEffect>
                                    <p:set>
                                      <p:cBhvr>
                                        <p:cTn id="91" dur="1" fill="hold">
                                          <p:stCondLst>
                                            <p:cond delay="249"/>
                                          </p:stCondLst>
                                        </p:cTn>
                                        <p:tgtEl>
                                          <p:spTgt spid="19"/>
                                        </p:tgtEl>
                                        <p:attrNameLst>
                                          <p:attrName>style.visibility</p:attrName>
                                        </p:attrNameLst>
                                      </p:cBhvr>
                                      <p:to>
                                        <p:strVal val="hidden"/>
                                      </p:to>
                                    </p:set>
                                  </p:childTnLst>
                                </p:cTn>
                              </p:par>
                              <p:par>
                                <p:cTn id="92" presetID="1" presetClass="entr" presetSubtype="0" fill="hold" nodeType="withEffect">
                                  <p:stCondLst>
                                    <p:cond delay="0"/>
                                  </p:stCondLst>
                                  <p:childTnLst>
                                    <p:set>
                                      <p:cBhvr>
                                        <p:cTn id="93"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0" presetClass="exit" presetSubtype="0" fill="hold" grpId="0" nodeType="clickEffect">
                                  <p:stCondLst>
                                    <p:cond delay="0"/>
                                  </p:stCondLst>
                                  <p:childTnLst>
                                    <p:animEffect transition="out" filter="fade">
                                      <p:cBhvr>
                                        <p:cTn id="97" dur="250"/>
                                        <p:tgtEl>
                                          <p:spTgt spid="20"/>
                                        </p:tgtEl>
                                      </p:cBhvr>
                                    </p:animEffect>
                                    <p:set>
                                      <p:cBhvr>
                                        <p:cTn id="98" dur="1" fill="hold">
                                          <p:stCondLst>
                                            <p:cond delay="249"/>
                                          </p:stCondLst>
                                        </p:cTn>
                                        <p:tgtEl>
                                          <p:spTgt spid="20"/>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0" nodeType="clickEffect">
                                  <p:stCondLst>
                                    <p:cond delay="0"/>
                                  </p:stCondLst>
                                  <p:childTnLst>
                                    <p:animEffect transition="out" filter="fade">
                                      <p:cBhvr>
                                        <p:cTn id="104" dur="250"/>
                                        <p:tgtEl>
                                          <p:spTgt spid="21"/>
                                        </p:tgtEl>
                                      </p:cBhvr>
                                    </p:animEffect>
                                    <p:set>
                                      <p:cBhvr>
                                        <p:cTn id="105" dur="1" fill="hold">
                                          <p:stCondLst>
                                            <p:cond delay="249"/>
                                          </p:stCondLst>
                                        </p:cTn>
                                        <p:tgtEl>
                                          <p:spTgt spid="21"/>
                                        </p:tgtEl>
                                        <p:attrNameLst>
                                          <p:attrName>style.visibility</p:attrName>
                                        </p:attrNameLst>
                                      </p:cBhvr>
                                      <p:to>
                                        <p:strVal val="hidden"/>
                                      </p:to>
                                    </p:set>
                                  </p:childTnLst>
                                </p:cTn>
                              </p:par>
                              <p:par>
                                <p:cTn id="106" presetID="1" presetClass="entr" presetSubtype="0" fill="hold" nodeType="withEffect">
                                  <p:stCondLst>
                                    <p:cond delay="0"/>
                                  </p:stCondLst>
                                  <p:childTnLst>
                                    <p:set>
                                      <p:cBhvr>
                                        <p:cTn id="107"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250"/>
                                        <p:tgtEl>
                                          <p:spTgt spid="22"/>
                                        </p:tgtEl>
                                      </p:cBhvr>
                                    </p:animEffect>
                                    <p:set>
                                      <p:cBhvr>
                                        <p:cTn id="112"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smtClean="0">
                <a:latin typeface="+mn-lt"/>
              </a:rPr>
              <a:t>Finale Schnellfragerunde Jäger*in</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457200" lvl="0" indent="-457200">
              <a:buFont typeface="+mj-lt"/>
              <a:buAutoNum type="arabicPeriod" startAt="33"/>
            </a:pPr>
            <a:r>
              <a:rPr lang="de-DE" sz="1800" dirty="0"/>
              <a:t>Welcher britische Rennfahrer gewann 2018 die Formel 1? </a:t>
            </a:r>
            <a:r>
              <a:rPr lang="de-DE" sz="1800" b="1" dirty="0">
                <a:solidFill>
                  <a:srgbClr val="FFFF00"/>
                </a:solidFill>
                <a:sym typeface="Wingdings" panose="05000000000000000000" pitchFamily="2" charset="2"/>
              </a:rPr>
              <a:t></a:t>
            </a:r>
            <a:r>
              <a:rPr lang="de-DE" sz="1800" b="1" dirty="0">
                <a:solidFill>
                  <a:srgbClr val="FFFF00"/>
                </a:solidFill>
              </a:rPr>
              <a:t> Lewis Hamilton</a:t>
            </a:r>
          </a:p>
          <a:p>
            <a:pPr marL="457200" lvl="0" indent="-457200">
              <a:buFont typeface="+mj-lt"/>
              <a:buAutoNum type="arabicPeriod" startAt="33"/>
            </a:pPr>
            <a:r>
              <a:rPr lang="de-DE" sz="1800" dirty="0"/>
              <a:t>Was für ein Tier ist Wolle aus der "Sesamstraße"? </a:t>
            </a:r>
            <a:r>
              <a:rPr lang="de-DE" sz="1800" b="1" dirty="0">
                <a:solidFill>
                  <a:srgbClr val="66FF33"/>
                </a:solidFill>
                <a:sym typeface="Wingdings" panose="05000000000000000000" pitchFamily="2" charset="2"/>
              </a:rPr>
              <a:t></a:t>
            </a:r>
            <a:r>
              <a:rPr lang="de-DE" sz="1800" b="1" dirty="0">
                <a:solidFill>
                  <a:srgbClr val="66FF33"/>
                </a:solidFill>
              </a:rPr>
              <a:t> Schaf</a:t>
            </a:r>
          </a:p>
          <a:p>
            <a:pPr marL="457200" lvl="0" indent="-457200">
              <a:buFont typeface="+mj-lt"/>
              <a:buAutoNum type="arabicPeriod" startAt="33"/>
            </a:pPr>
            <a:r>
              <a:rPr lang="de-DE" sz="1800" dirty="0"/>
              <a:t>Welche Jahreszeit herrscht in Australien an Silvester? </a:t>
            </a:r>
            <a:r>
              <a:rPr lang="de-DE" sz="1800" b="1" dirty="0">
                <a:solidFill>
                  <a:srgbClr val="00FFFF"/>
                </a:solidFill>
                <a:sym typeface="Wingdings" panose="05000000000000000000" pitchFamily="2" charset="2"/>
              </a:rPr>
              <a:t></a:t>
            </a:r>
            <a:r>
              <a:rPr lang="de-DE" sz="1800" b="1" dirty="0">
                <a:solidFill>
                  <a:srgbClr val="00FFFF"/>
                </a:solidFill>
              </a:rPr>
              <a:t> Sommer</a:t>
            </a:r>
          </a:p>
          <a:p>
            <a:pPr marL="457200" lvl="0" indent="-457200">
              <a:buFont typeface="+mj-lt"/>
              <a:buAutoNum type="arabicPeriod" startAt="33"/>
            </a:pPr>
            <a:r>
              <a:rPr lang="de-DE" sz="1800" dirty="0"/>
              <a:t>In welchem US-Bundesstaat liegt die Glücksspielstadt Las Vegas? </a:t>
            </a:r>
            <a:r>
              <a:rPr lang="de-DE" sz="1800" b="1" dirty="0">
                <a:solidFill>
                  <a:srgbClr val="0066FF"/>
                </a:solidFill>
                <a:sym typeface="Wingdings" panose="05000000000000000000" pitchFamily="2" charset="2"/>
              </a:rPr>
              <a:t></a:t>
            </a:r>
            <a:r>
              <a:rPr lang="de-DE" sz="1800" b="1" dirty="0">
                <a:solidFill>
                  <a:srgbClr val="0066FF"/>
                </a:solidFill>
              </a:rPr>
              <a:t> Nevada</a:t>
            </a:r>
            <a:endParaRPr lang="de-DE" sz="1800" dirty="0">
              <a:solidFill>
                <a:srgbClr val="0066FF"/>
              </a:solidFill>
            </a:endParaRPr>
          </a:p>
          <a:p>
            <a:pPr marL="457200" lvl="0" indent="-457200">
              <a:buFont typeface="+mj-lt"/>
              <a:buAutoNum type="arabicPeriod" startAt="33"/>
            </a:pPr>
            <a:r>
              <a:rPr lang="de-DE" sz="1800" dirty="0"/>
              <a:t>Wer besonders laut und heftig weint, heult redensartlich wie welch ein Hund? </a:t>
            </a:r>
            <a:r>
              <a:rPr lang="de-DE" sz="1800" b="1" dirty="0">
                <a:solidFill>
                  <a:srgbClr val="FF0000"/>
                </a:solidFill>
                <a:sym typeface="Wingdings" panose="05000000000000000000" pitchFamily="2" charset="2"/>
              </a:rPr>
              <a:t></a:t>
            </a:r>
            <a:r>
              <a:rPr lang="de-DE" sz="1800" b="1" dirty="0">
                <a:solidFill>
                  <a:srgbClr val="FF0000"/>
                </a:solidFill>
              </a:rPr>
              <a:t> Schlosshund</a:t>
            </a:r>
          </a:p>
          <a:p>
            <a:pPr marL="457200" lvl="0" indent="-457200">
              <a:buFont typeface="+mj-lt"/>
              <a:buAutoNum type="arabicPeriod" startAt="33"/>
            </a:pPr>
            <a:r>
              <a:rPr lang="de-DE" sz="1800" dirty="0"/>
              <a:t>Die reichen Gegenden um eine Großstadt bezeichnet man auch als …?</a:t>
            </a:r>
            <a:r>
              <a:rPr lang="de-DE" sz="1800" b="1" dirty="0"/>
              <a:t> </a:t>
            </a:r>
            <a:r>
              <a:rPr lang="de-DE" sz="1800" b="1" dirty="0">
                <a:solidFill>
                  <a:srgbClr val="FF9900"/>
                </a:solidFill>
                <a:sym typeface="Wingdings" panose="05000000000000000000" pitchFamily="2" charset="2"/>
              </a:rPr>
              <a:t></a:t>
            </a:r>
            <a:r>
              <a:rPr lang="de-DE" sz="1800" b="1" dirty="0">
                <a:solidFill>
                  <a:srgbClr val="FF9900"/>
                </a:solidFill>
              </a:rPr>
              <a:t> Speckgürtel</a:t>
            </a:r>
            <a:endParaRPr lang="de-DE" sz="1800" dirty="0">
              <a:solidFill>
                <a:srgbClr val="FF9900"/>
              </a:solidFill>
            </a:endParaRPr>
          </a:p>
          <a:p>
            <a:pPr marL="457200" lvl="0" indent="-457200">
              <a:buFont typeface="+mj-lt"/>
              <a:buAutoNum type="arabicPeriod" startAt="33"/>
            </a:pPr>
            <a:r>
              <a:rPr lang="de-DE" sz="1800" dirty="0"/>
              <a:t>In wie vielen Ländern Europas ist Niederländisch Amtssprache? </a:t>
            </a:r>
            <a:r>
              <a:rPr lang="de-DE" sz="1800" b="1" dirty="0">
                <a:solidFill>
                  <a:srgbClr val="FFFF00"/>
                </a:solidFill>
                <a:sym typeface="Wingdings" panose="05000000000000000000" pitchFamily="2" charset="2"/>
              </a:rPr>
              <a:t></a:t>
            </a:r>
            <a:r>
              <a:rPr lang="de-DE" sz="1800" b="1" dirty="0">
                <a:solidFill>
                  <a:srgbClr val="FFFF00"/>
                </a:solidFill>
              </a:rPr>
              <a:t> 2</a:t>
            </a:r>
            <a:r>
              <a:rPr lang="de-DE" sz="1800" b="1" dirty="0"/>
              <a:t> </a:t>
            </a:r>
            <a:endParaRPr lang="de-DE" sz="1800" dirty="0"/>
          </a:p>
          <a:p>
            <a:pPr marL="457200" lvl="0" indent="-457200">
              <a:buFont typeface="+mj-lt"/>
              <a:buAutoNum type="arabicPeriod" startAt="33"/>
            </a:pPr>
            <a:r>
              <a:rPr lang="de-DE" sz="1800" dirty="0"/>
              <a:t>Wessen Erfindung ließ im 15. </a:t>
            </a:r>
            <a:r>
              <a:rPr lang="de-DE" sz="1800" dirty="0" err="1" smtClean="0"/>
              <a:t>Jh</a:t>
            </a:r>
            <a:r>
              <a:rPr lang="de-DE" sz="1800" dirty="0" smtClean="0"/>
              <a:t> </a:t>
            </a:r>
            <a:r>
              <a:rPr lang="de-DE" sz="1800" dirty="0"/>
              <a:t>den Papierbedarf drastisch ansteigen? </a:t>
            </a:r>
            <a:r>
              <a:rPr lang="de-DE" sz="1800" b="1" dirty="0">
                <a:solidFill>
                  <a:srgbClr val="66FF33"/>
                </a:solidFill>
                <a:sym typeface="Wingdings" panose="05000000000000000000" pitchFamily="2" charset="2"/>
              </a:rPr>
              <a:t></a:t>
            </a:r>
            <a:r>
              <a:rPr lang="de-DE" sz="1800" b="1" dirty="0">
                <a:solidFill>
                  <a:srgbClr val="66FF33"/>
                </a:solidFill>
              </a:rPr>
              <a:t> Johannes Gutenberg</a:t>
            </a:r>
          </a:p>
          <a:p>
            <a:pPr marL="457200" lvl="0" indent="-457200">
              <a:buFont typeface="+mj-lt"/>
              <a:buAutoNum type="arabicPeriod" startAt="33"/>
            </a:pPr>
            <a:r>
              <a:rPr lang="de-DE" sz="1800" dirty="0"/>
              <a:t>In welchem südamerikanischen Land ist Portugiesisch Amtssprache? </a:t>
            </a:r>
            <a:r>
              <a:rPr lang="de-DE" sz="1800" b="1" dirty="0">
                <a:solidFill>
                  <a:srgbClr val="00FFFF"/>
                </a:solidFill>
                <a:sym typeface="Wingdings" panose="05000000000000000000" pitchFamily="2" charset="2"/>
              </a:rPr>
              <a:t></a:t>
            </a:r>
            <a:r>
              <a:rPr lang="de-DE" sz="1800" b="1" dirty="0">
                <a:solidFill>
                  <a:srgbClr val="00FFFF"/>
                </a:solidFill>
              </a:rPr>
              <a:t> Brasilien</a:t>
            </a:r>
          </a:p>
          <a:p>
            <a:pPr marL="457200" lvl="0" indent="-457200">
              <a:buFont typeface="+mj-lt"/>
              <a:buAutoNum type="arabicPeriod" startAt="33"/>
            </a:pPr>
            <a:r>
              <a:rPr lang="de-DE" sz="1800" dirty="0"/>
              <a:t>Welche Farben trägt das aus dem Straßenverkehr bekannte Stoppschild?</a:t>
            </a:r>
            <a:r>
              <a:rPr lang="de-DE" sz="1800" b="1" dirty="0"/>
              <a:t> </a:t>
            </a:r>
            <a:r>
              <a:rPr lang="de-DE" sz="1800" b="1" dirty="0">
                <a:solidFill>
                  <a:srgbClr val="0066FF"/>
                </a:solidFill>
                <a:sym typeface="Wingdings" panose="05000000000000000000" pitchFamily="2" charset="2"/>
              </a:rPr>
              <a:t></a:t>
            </a:r>
            <a:r>
              <a:rPr lang="de-DE" sz="1800" b="1" dirty="0">
                <a:solidFill>
                  <a:srgbClr val="0066FF"/>
                </a:solidFill>
              </a:rPr>
              <a:t> rot und weiß</a:t>
            </a:r>
            <a:endParaRPr lang="de-DE" sz="1800" dirty="0">
              <a:solidFill>
                <a:srgbClr val="0066FF"/>
              </a:solidFill>
            </a:endParaRPr>
          </a:p>
          <a:p>
            <a:pPr marL="457200" lvl="0" indent="-457200">
              <a:buFont typeface="+mj-lt"/>
              <a:buAutoNum type="arabicPeriod" startAt="33"/>
            </a:pPr>
            <a:r>
              <a:rPr lang="de-DE" sz="1800" dirty="0"/>
              <a:t>Welche türkische Stadt liegt auf zwei Kontinenten? </a:t>
            </a:r>
            <a:r>
              <a:rPr lang="de-DE" sz="1800" b="1" dirty="0">
                <a:solidFill>
                  <a:srgbClr val="FF0000"/>
                </a:solidFill>
                <a:sym typeface="Wingdings" panose="05000000000000000000" pitchFamily="2" charset="2"/>
              </a:rPr>
              <a:t></a:t>
            </a:r>
            <a:r>
              <a:rPr lang="de-DE" sz="1800" b="1" dirty="0">
                <a:solidFill>
                  <a:srgbClr val="FF0000"/>
                </a:solidFill>
              </a:rPr>
              <a:t> Istanbul</a:t>
            </a:r>
            <a:endParaRPr lang="de-DE" sz="1800" dirty="0">
              <a:solidFill>
                <a:srgbClr val="FF0000"/>
              </a:solidFill>
            </a:endParaRPr>
          </a:p>
          <a:p>
            <a:pPr marL="457200" lvl="0" indent="-457200">
              <a:buFont typeface="+mj-lt"/>
              <a:buAutoNum type="arabicPeriod" startAt="33"/>
            </a:pPr>
            <a:r>
              <a:rPr lang="de-DE" sz="1800" dirty="0"/>
              <a:t>Wie nennt man das laute Rufen von Fröschen? </a:t>
            </a:r>
            <a:r>
              <a:rPr lang="de-DE" sz="1800" b="1" dirty="0">
                <a:solidFill>
                  <a:srgbClr val="FF9900"/>
                </a:solidFill>
                <a:sym typeface="Wingdings" panose="05000000000000000000" pitchFamily="2" charset="2"/>
              </a:rPr>
              <a:t></a:t>
            </a:r>
            <a:r>
              <a:rPr lang="de-DE" sz="1800" b="1" dirty="0">
                <a:solidFill>
                  <a:srgbClr val="FF9900"/>
                </a:solidFill>
              </a:rPr>
              <a:t> Quaken</a:t>
            </a:r>
          </a:p>
          <a:p>
            <a:pPr marL="457200" lvl="0" indent="-457200">
              <a:buFont typeface="+mj-lt"/>
              <a:buAutoNum type="arabicPeriod" startAt="33"/>
            </a:pPr>
            <a:r>
              <a:rPr lang="de-DE" sz="1800" dirty="0"/>
              <a:t>Welche Partei warb bei der Bundestagswahl 1998 mit dem Slogan "Ich bin bereit"? </a:t>
            </a:r>
            <a:r>
              <a:rPr lang="de-DE" sz="1800" b="1" dirty="0">
                <a:solidFill>
                  <a:srgbClr val="FFFF00"/>
                </a:solidFill>
                <a:sym typeface="Wingdings" panose="05000000000000000000" pitchFamily="2" charset="2"/>
              </a:rPr>
              <a:t></a:t>
            </a:r>
            <a:r>
              <a:rPr lang="de-DE" sz="1800" b="1" dirty="0">
                <a:solidFill>
                  <a:srgbClr val="FFFF00"/>
                </a:solidFill>
              </a:rPr>
              <a:t> SPD</a:t>
            </a:r>
            <a:endParaRPr lang="de-DE" sz="1800" dirty="0">
              <a:solidFill>
                <a:srgbClr val="FFFF00"/>
              </a:solidFill>
            </a:endParaRPr>
          </a:p>
          <a:p>
            <a:pPr marL="457200" lvl="0" indent="-457200">
              <a:buFont typeface="+mj-lt"/>
              <a:buAutoNum type="arabicPeriod" startAt="33"/>
            </a:pPr>
            <a:r>
              <a:rPr lang="de-DE" sz="1800" dirty="0"/>
              <a:t>In das wievielte Quartal eines Jahres fällt der Monat Mai? </a:t>
            </a:r>
            <a:r>
              <a:rPr lang="de-DE" sz="1800" b="1" dirty="0">
                <a:solidFill>
                  <a:srgbClr val="66FF33"/>
                </a:solidFill>
                <a:sym typeface="Wingdings" panose="05000000000000000000" pitchFamily="2" charset="2"/>
              </a:rPr>
              <a:t></a:t>
            </a:r>
            <a:r>
              <a:rPr lang="de-DE" sz="1800" b="1" dirty="0">
                <a:solidFill>
                  <a:srgbClr val="66FF33"/>
                </a:solidFill>
              </a:rPr>
              <a:t> 2. Quartal</a:t>
            </a:r>
          </a:p>
          <a:p>
            <a:pPr marL="457200" lvl="0" indent="-457200">
              <a:buFont typeface="+mj-lt"/>
              <a:buAutoNum type="arabicPeriod" startAt="33"/>
            </a:pPr>
            <a:r>
              <a:rPr lang="de-DE" sz="1800" dirty="0"/>
              <a:t>In welchem Ozean liegen die Falklandinseln?</a:t>
            </a:r>
            <a:r>
              <a:rPr lang="de-DE" sz="1800" b="1" dirty="0"/>
              <a:t> </a:t>
            </a:r>
            <a:r>
              <a:rPr lang="de-DE" sz="1800" b="1" dirty="0">
                <a:solidFill>
                  <a:srgbClr val="00FFFF"/>
                </a:solidFill>
                <a:sym typeface="Wingdings" panose="05000000000000000000" pitchFamily="2" charset="2"/>
              </a:rPr>
              <a:t></a:t>
            </a:r>
            <a:r>
              <a:rPr lang="de-DE" sz="1800" b="1" dirty="0">
                <a:solidFill>
                  <a:srgbClr val="00FFFF"/>
                </a:solidFill>
              </a:rPr>
              <a:t> Atlantik</a:t>
            </a:r>
            <a:endParaRPr lang="de-DE" sz="1800" dirty="0">
              <a:solidFill>
                <a:srgbClr val="00FFFF"/>
              </a:solidFill>
            </a:endParaRPr>
          </a:p>
          <a:p>
            <a:pPr marL="457200" lvl="0" indent="-457200">
              <a:buFont typeface="+mj-lt"/>
              <a:buAutoNum type="arabicPeriod" startAt="33"/>
            </a:pPr>
            <a:r>
              <a:rPr lang="de-DE" sz="1800" dirty="0"/>
              <a:t>Der Komponist Maurice Ravel wurde in welchem Land geboren? </a:t>
            </a:r>
            <a:r>
              <a:rPr lang="de-DE" sz="1800" b="1" dirty="0">
                <a:solidFill>
                  <a:srgbClr val="0066FF"/>
                </a:solidFill>
                <a:sym typeface="Wingdings" panose="05000000000000000000" pitchFamily="2" charset="2"/>
              </a:rPr>
              <a:t></a:t>
            </a:r>
            <a:r>
              <a:rPr lang="de-DE" sz="1800" b="1" dirty="0">
                <a:solidFill>
                  <a:srgbClr val="0066FF"/>
                </a:solidFill>
              </a:rPr>
              <a:t> Frankreich</a:t>
            </a:r>
            <a:endParaRPr lang="de-DE" sz="1800" dirty="0">
              <a:solidFill>
                <a:srgbClr val="0066FF"/>
              </a:solidFill>
            </a:endParaRPr>
          </a:p>
        </p:txBody>
      </p:sp>
      <p:sp>
        <p:nvSpPr>
          <p:cNvPr id="5" name="Rechteck 4"/>
          <p:cNvSpPr/>
          <p:nvPr/>
        </p:nvSpPr>
        <p:spPr>
          <a:xfrm>
            <a:off x="7253742" y="820475"/>
            <a:ext cx="2018135" cy="258484"/>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6160831" y="1145713"/>
            <a:ext cx="911077" cy="285854"/>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6678721" y="1551996"/>
            <a:ext cx="1300508" cy="316834"/>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8162142" y="1935135"/>
            <a:ext cx="1218942" cy="30232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9516892" y="2313683"/>
            <a:ext cx="1684507" cy="27406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8947474" y="2651732"/>
            <a:ext cx="1742297" cy="30560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7903006" y="3036057"/>
            <a:ext cx="457223" cy="33922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8771613" y="3451839"/>
            <a:ext cx="2554317" cy="26768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8509876" y="3776088"/>
            <a:ext cx="1232837" cy="31578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9106899" y="4157712"/>
            <a:ext cx="1702615" cy="34521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6547700" y="4522829"/>
            <a:ext cx="1170271" cy="33253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6096001" y="4892292"/>
            <a:ext cx="1295400" cy="34121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10045057" y="5284198"/>
            <a:ext cx="764457"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7281955" y="5650950"/>
            <a:ext cx="1441327" cy="29057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5967576" y="5993415"/>
            <a:ext cx="1160248" cy="325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8131616" y="6393107"/>
            <a:ext cx="1480469" cy="34223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260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50"/>
                                        <p:tgtEl>
                                          <p:spTgt spid="5"/>
                                        </p:tgtEl>
                                      </p:cBhvr>
                                    </p:animEffect>
                                    <p:set>
                                      <p:cBhvr>
                                        <p:cTn id="7" dur="1" fill="hold">
                                          <p:stCondLst>
                                            <p:cond delay="249"/>
                                          </p:stCondLst>
                                        </p:cTn>
                                        <p:tgtEl>
                                          <p:spTgt spid="5"/>
                                        </p:tgtEl>
                                        <p:attrNameLst>
                                          <p:attrName>style.visibility</p:attrName>
                                        </p:attrNameLst>
                                      </p:cBhvr>
                                      <p:to>
                                        <p:strVal val="hidden"/>
                                      </p:to>
                                    </p:set>
                                  </p:childTnLst>
                                </p:cTn>
                              </p:par>
                              <p:par>
                                <p:cTn id="8" presetID="1" presetClass="entr" presetSubtype="0" fill="hold" nodeType="withEffect">
                                  <p:stCondLst>
                                    <p:cond delay="0"/>
                                  </p:stCondLst>
                                  <p:childTnLst>
                                    <p:set>
                                      <p:cBhvr>
                                        <p:cTn id="9"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0" nodeType="clickEffect">
                                  <p:stCondLst>
                                    <p:cond delay="0"/>
                                  </p:stCondLst>
                                  <p:childTnLst>
                                    <p:animEffect transition="out" filter="fade">
                                      <p:cBhvr>
                                        <p:cTn id="13" dur="250"/>
                                        <p:tgtEl>
                                          <p:spTgt spid="6"/>
                                        </p:tgtEl>
                                      </p:cBhvr>
                                    </p:animEffect>
                                    <p:set>
                                      <p:cBhvr>
                                        <p:cTn id="14" dur="1" fill="hold">
                                          <p:stCondLst>
                                            <p:cond delay="249"/>
                                          </p:stCondLst>
                                        </p:cTn>
                                        <p:tgtEl>
                                          <p:spTgt spid="6"/>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250"/>
                                        <p:tgtEl>
                                          <p:spTgt spid="7"/>
                                        </p:tgtEl>
                                      </p:cBhvr>
                                    </p:animEffect>
                                    <p:set>
                                      <p:cBhvr>
                                        <p:cTn id="21" dur="1" fill="hold">
                                          <p:stCondLst>
                                            <p:cond delay="249"/>
                                          </p:stCondLst>
                                        </p:cTn>
                                        <p:tgtEl>
                                          <p:spTgt spid="7"/>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250"/>
                                        <p:tgtEl>
                                          <p:spTgt spid="8"/>
                                        </p:tgtEl>
                                      </p:cBhvr>
                                    </p:animEffect>
                                    <p:set>
                                      <p:cBhvr>
                                        <p:cTn id="28" dur="1" fill="hold">
                                          <p:stCondLst>
                                            <p:cond delay="249"/>
                                          </p:stCondLst>
                                        </p:cTn>
                                        <p:tgtEl>
                                          <p:spTgt spid="8"/>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250"/>
                                        <p:tgtEl>
                                          <p:spTgt spid="11"/>
                                        </p:tgtEl>
                                      </p:cBhvr>
                                    </p:animEffect>
                                    <p:set>
                                      <p:cBhvr>
                                        <p:cTn id="35" dur="1" fill="hold">
                                          <p:stCondLst>
                                            <p:cond delay="249"/>
                                          </p:stCondLst>
                                        </p:cTn>
                                        <p:tgtEl>
                                          <p:spTgt spid="11"/>
                                        </p:tgtEl>
                                        <p:attrNameLst>
                                          <p:attrName>style.visibility</p:attrName>
                                        </p:attrNameLst>
                                      </p:cBhvr>
                                      <p:to>
                                        <p:strVal val="hidden"/>
                                      </p:to>
                                    </p:set>
                                  </p:childTnLst>
                                </p:cTn>
                              </p:par>
                              <p:par>
                                <p:cTn id="36" presetID="1" presetClass="entr" presetSubtype="0" fill="hold" nodeType="withEffect">
                                  <p:stCondLst>
                                    <p:cond delay="0"/>
                                  </p:stCondLst>
                                  <p:childTnLst>
                                    <p:set>
                                      <p:cBhvr>
                                        <p:cTn id="37"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250"/>
                                        <p:tgtEl>
                                          <p:spTgt spid="12"/>
                                        </p:tgtEl>
                                      </p:cBhvr>
                                    </p:animEffect>
                                    <p:set>
                                      <p:cBhvr>
                                        <p:cTn id="42" dur="1" fill="hold">
                                          <p:stCondLst>
                                            <p:cond delay="249"/>
                                          </p:stCondLst>
                                        </p:cTn>
                                        <p:tgtEl>
                                          <p:spTgt spid="12"/>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250"/>
                                        <p:tgtEl>
                                          <p:spTgt spid="13"/>
                                        </p:tgtEl>
                                      </p:cBhvr>
                                    </p:animEffect>
                                    <p:set>
                                      <p:cBhvr>
                                        <p:cTn id="49" dur="1" fill="hold">
                                          <p:stCondLst>
                                            <p:cond delay="249"/>
                                          </p:stCondLst>
                                        </p:cTn>
                                        <p:tgtEl>
                                          <p:spTgt spid="13"/>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0" nodeType="clickEffect">
                                  <p:stCondLst>
                                    <p:cond delay="0"/>
                                  </p:stCondLst>
                                  <p:childTnLst>
                                    <p:animEffect transition="out" filter="fade">
                                      <p:cBhvr>
                                        <p:cTn id="55" dur="250"/>
                                        <p:tgtEl>
                                          <p:spTgt spid="14"/>
                                        </p:tgtEl>
                                      </p:cBhvr>
                                    </p:animEffect>
                                    <p:set>
                                      <p:cBhvr>
                                        <p:cTn id="56" dur="1" fill="hold">
                                          <p:stCondLst>
                                            <p:cond delay="249"/>
                                          </p:stCondLst>
                                        </p:cTn>
                                        <p:tgtEl>
                                          <p:spTgt spid="14"/>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0" nodeType="clickEffect">
                                  <p:stCondLst>
                                    <p:cond delay="0"/>
                                  </p:stCondLst>
                                  <p:childTnLst>
                                    <p:animEffect transition="out" filter="fade">
                                      <p:cBhvr>
                                        <p:cTn id="62" dur="250"/>
                                        <p:tgtEl>
                                          <p:spTgt spid="16"/>
                                        </p:tgtEl>
                                      </p:cBhvr>
                                    </p:animEffect>
                                    <p:set>
                                      <p:cBhvr>
                                        <p:cTn id="63" dur="1" fill="hold">
                                          <p:stCondLst>
                                            <p:cond delay="249"/>
                                          </p:stCondLst>
                                        </p:cTn>
                                        <p:tgtEl>
                                          <p:spTgt spid="16"/>
                                        </p:tgtEl>
                                        <p:attrNameLst>
                                          <p:attrName>style.visibility</p:attrName>
                                        </p:attrNameLst>
                                      </p:cBhvr>
                                      <p:to>
                                        <p:strVal val="hidden"/>
                                      </p:to>
                                    </p:set>
                                  </p:childTnLst>
                                </p:cTn>
                              </p:par>
                              <p:par>
                                <p:cTn id="64" presetID="1" presetClass="entr" presetSubtype="0" fill="hold" nodeType="withEffect">
                                  <p:stCondLst>
                                    <p:cond delay="0"/>
                                  </p:stCondLst>
                                  <p:childTnLst>
                                    <p:set>
                                      <p:cBhvr>
                                        <p:cTn id="65"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0" nodeType="clickEffect">
                                  <p:stCondLst>
                                    <p:cond delay="0"/>
                                  </p:stCondLst>
                                  <p:childTnLst>
                                    <p:animEffect transition="out" filter="fade">
                                      <p:cBhvr>
                                        <p:cTn id="69" dur="250"/>
                                        <p:tgtEl>
                                          <p:spTgt spid="17"/>
                                        </p:tgtEl>
                                      </p:cBhvr>
                                    </p:animEffect>
                                    <p:set>
                                      <p:cBhvr>
                                        <p:cTn id="70" dur="1" fill="hold">
                                          <p:stCondLst>
                                            <p:cond delay="249"/>
                                          </p:stCondLst>
                                        </p:cTn>
                                        <p:tgtEl>
                                          <p:spTgt spid="1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0" nodeType="clickEffect">
                                  <p:stCondLst>
                                    <p:cond delay="0"/>
                                  </p:stCondLst>
                                  <p:childTnLst>
                                    <p:animEffect transition="out" filter="fade">
                                      <p:cBhvr>
                                        <p:cTn id="76" dur="250"/>
                                        <p:tgtEl>
                                          <p:spTgt spid="15"/>
                                        </p:tgtEl>
                                      </p:cBhvr>
                                    </p:animEffect>
                                    <p:set>
                                      <p:cBhvr>
                                        <p:cTn id="77" dur="1" fill="hold">
                                          <p:stCondLst>
                                            <p:cond delay="249"/>
                                          </p:stCondLst>
                                        </p:cTn>
                                        <p:tgtEl>
                                          <p:spTgt spid="15"/>
                                        </p:tgtEl>
                                        <p:attrNameLst>
                                          <p:attrName>style.visibility</p:attrName>
                                        </p:attrNameLst>
                                      </p:cBhvr>
                                      <p:to>
                                        <p:strVal val="hidden"/>
                                      </p:to>
                                    </p:set>
                                  </p:childTnLst>
                                </p:cTn>
                              </p:par>
                              <p:par>
                                <p:cTn id="78" presetID="1" presetClass="entr" presetSubtype="0" fill="hold" nodeType="withEffect">
                                  <p:stCondLst>
                                    <p:cond delay="0"/>
                                  </p:stCondLst>
                                  <p:childTnLst>
                                    <p:set>
                                      <p:cBhvr>
                                        <p:cTn id="79"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0" nodeType="clickEffect">
                                  <p:stCondLst>
                                    <p:cond delay="0"/>
                                  </p:stCondLst>
                                  <p:childTnLst>
                                    <p:animEffect transition="out" filter="fade">
                                      <p:cBhvr>
                                        <p:cTn id="83" dur="250"/>
                                        <p:tgtEl>
                                          <p:spTgt spid="18"/>
                                        </p:tgtEl>
                                      </p:cBhvr>
                                    </p:animEffect>
                                    <p:set>
                                      <p:cBhvr>
                                        <p:cTn id="84" dur="1" fill="hold">
                                          <p:stCondLst>
                                            <p:cond delay="249"/>
                                          </p:stCondLst>
                                        </p:cTn>
                                        <p:tgtEl>
                                          <p:spTgt spid="18"/>
                                        </p:tgtEl>
                                        <p:attrNameLst>
                                          <p:attrName>style.visibility</p:attrName>
                                        </p:attrNameLst>
                                      </p:cBhvr>
                                      <p:to>
                                        <p:strVal val="hidden"/>
                                      </p:to>
                                    </p:set>
                                  </p:childTnLst>
                                </p:cTn>
                              </p:par>
                              <p:par>
                                <p:cTn id="85" presetID="1" presetClass="entr" presetSubtype="0" fill="hold" nodeType="withEffect">
                                  <p:stCondLst>
                                    <p:cond delay="0"/>
                                  </p:stCondLst>
                                  <p:childTnLst>
                                    <p:set>
                                      <p:cBhvr>
                                        <p:cTn id="86"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250"/>
                                        <p:tgtEl>
                                          <p:spTgt spid="19"/>
                                        </p:tgtEl>
                                      </p:cBhvr>
                                    </p:animEffect>
                                    <p:set>
                                      <p:cBhvr>
                                        <p:cTn id="91" dur="1" fill="hold">
                                          <p:stCondLst>
                                            <p:cond delay="249"/>
                                          </p:stCondLst>
                                        </p:cTn>
                                        <p:tgtEl>
                                          <p:spTgt spid="19"/>
                                        </p:tgtEl>
                                        <p:attrNameLst>
                                          <p:attrName>style.visibility</p:attrName>
                                        </p:attrNameLst>
                                      </p:cBhvr>
                                      <p:to>
                                        <p:strVal val="hidden"/>
                                      </p:to>
                                    </p:set>
                                  </p:childTnLst>
                                </p:cTn>
                              </p:par>
                              <p:par>
                                <p:cTn id="92" presetID="1" presetClass="entr" presetSubtype="0" fill="hold" nodeType="withEffect">
                                  <p:stCondLst>
                                    <p:cond delay="0"/>
                                  </p:stCondLst>
                                  <p:childTnLst>
                                    <p:set>
                                      <p:cBhvr>
                                        <p:cTn id="93"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0" presetClass="exit" presetSubtype="0" fill="hold" grpId="0" nodeType="clickEffect">
                                  <p:stCondLst>
                                    <p:cond delay="0"/>
                                  </p:stCondLst>
                                  <p:childTnLst>
                                    <p:animEffect transition="out" filter="fade">
                                      <p:cBhvr>
                                        <p:cTn id="97" dur="250"/>
                                        <p:tgtEl>
                                          <p:spTgt spid="20"/>
                                        </p:tgtEl>
                                      </p:cBhvr>
                                    </p:animEffect>
                                    <p:set>
                                      <p:cBhvr>
                                        <p:cTn id="98" dur="1" fill="hold">
                                          <p:stCondLst>
                                            <p:cond delay="249"/>
                                          </p:stCondLst>
                                        </p:cTn>
                                        <p:tgtEl>
                                          <p:spTgt spid="20"/>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0" nodeType="clickEffect">
                                  <p:stCondLst>
                                    <p:cond delay="0"/>
                                  </p:stCondLst>
                                  <p:childTnLst>
                                    <p:animEffect transition="out" filter="fade">
                                      <p:cBhvr>
                                        <p:cTn id="104" dur="250"/>
                                        <p:tgtEl>
                                          <p:spTgt spid="21"/>
                                        </p:tgtEl>
                                      </p:cBhvr>
                                    </p:animEffect>
                                    <p:set>
                                      <p:cBhvr>
                                        <p:cTn id="105" dur="1" fill="hold">
                                          <p:stCondLst>
                                            <p:cond delay="249"/>
                                          </p:stCondLst>
                                        </p:cTn>
                                        <p:tgtEl>
                                          <p:spTgt spid="21"/>
                                        </p:tgtEl>
                                        <p:attrNameLst>
                                          <p:attrName>style.visibility</p:attrName>
                                        </p:attrNameLst>
                                      </p:cBhvr>
                                      <p:to>
                                        <p:strVal val="hidden"/>
                                      </p:to>
                                    </p:set>
                                  </p:childTnLst>
                                </p:cTn>
                              </p:par>
                              <p:par>
                                <p:cTn id="106" presetID="1" presetClass="entr" presetSubtype="0" fill="hold" nodeType="withEffect">
                                  <p:stCondLst>
                                    <p:cond delay="0"/>
                                  </p:stCondLst>
                                  <p:childTnLst>
                                    <p:set>
                                      <p:cBhvr>
                                        <p:cTn id="107"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250"/>
                                        <p:tgtEl>
                                          <p:spTgt spid="22"/>
                                        </p:tgtEl>
                                      </p:cBhvr>
                                    </p:animEffect>
                                    <p:set>
                                      <p:cBhvr>
                                        <p:cTn id="112"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smtClean="0">
                <a:latin typeface="+mn-lt"/>
              </a:rPr>
              <a:t>Schnellfragerunde #2</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342900" indent="-342900">
              <a:buFont typeface="+mj-lt"/>
              <a:buAutoNum type="arabicPeriod"/>
            </a:pPr>
            <a:r>
              <a:rPr lang="de-DE" sz="1800" dirty="0" smtClean="0"/>
              <a:t>Das </a:t>
            </a:r>
            <a:r>
              <a:rPr lang="de-DE" sz="1800" dirty="0"/>
              <a:t>Lied „Happy </a:t>
            </a:r>
            <a:r>
              <a:rPr lang="de-DE" sz="1800" dirty="0" err="1"/>
              <a:t>Birthday</a:t>
            </a:r>
            <a:r>
              <a:rPr lang="de-DE" sz="1800" dirty="0"/>
              <a:t>“ trägt auf Deutsch den Titel …?</a:t>
            </a:r>
            <a:r>
              <a:rPr lang="de-DE" sz="1800" b="1" dirty="0">
                <a:solidFill>
                  <a:srgbClr val="FF9900"/>
                </a:solidFill>
              </a:rPr>
              <a:t> </a:t>
            </a:r>
            <a:r>
              <a:rPr lang="de-DE" sz="1800" b="1" dirty="0">
                <a:solidFill>
                  <a:srgbClr val="FF9900"/>
                </a:solidFill>
                <a:sym typeface="Wingdings" panose="05000000000000000000" pitchFamily="2" charset="2"/>
              </a:rPr>
              <a:t></a:t>
            </a:r>
            <a:r>
              <a:rPr lang="de-DE" sz="1800" b="1" dirty="0">
                <a:solidFill>
                  <a:srgbClr val="FF9900"/>
                </a:solidFill>
              </a:rPr>
              <a:t> Zum Geburtstag viel </a:t>
            </a:r>
            <a:r>
              <a:rPr lang="de-DE" sz="1800" b="1" dirty="0" smtClean="0">
                <a:solidFill>
                  <a:srgbClr val="FF9900"/>
                </a:solidFill>
              </a:rPr>
              <a:t>Glück </a:t>
            </a:r>
          </a:p>
          <a:p>
            <a:pPr marL="342900" indent="-342900">
              <a:buFont typeface="+mj-lt"/>
              <a:buAutoNum type="arabicPeriod"/>
            </a:pPr>
            <a:r>
              <a:rPr lang="de-DE" sz="1800" dirty="0"/>
              <a:t>Romulus und Remus gründeten der Sage nach welche Stadt? </a:t>
            </a:r>
            <a:r>
              <a:rPr lang="de-DE" sz="1800" b="1" dirty="0">
                <a:solidFill>
                  <a:srgbClr val="FF9900"/>
                </a:solidFill>
                <a:sym typeface="Wingdings" panose="05000000000000000000" pitchFamily="2" charset="2"/>
              </a:rPr>
              <a:t></a:t>
            </a:r>
            <a:r>
              <a:rPr lang="de-DE" sz="1800" b="1" dirty="0">
                <a:solidFill>
                  <a:srgbClr val="FF9900"/>
                </a:solidFill>
              </a:rPr>
              <a:t> </a:t>
            </a:r>
            <a:r>
              <a:rPr lang="de-DE" sz="1800" b="1" dirty="0" smtClean="0">
                <a:solidFill>
                  <a:srgbClr val="FF9900"/>
                </a:solidFill>
              </a:rPr>
              <a:t>Rom</a:t>
            </a:r>
          </a:p>
          <a:p>
            <a:pPr marL="342900" indent="-342900">
              <a:buFont typeface="+mj-lt"/>
              <a:buAutoNum type="arabicPeriod"/>
            </a:pPr>
            <a:r>
              <a:rPr lang="de-DE" sz="1800" dirty="0"/>
              <a:t>In welchen großen Fluss fließt die </a:t>
            </a:r>
            <a:r>
              <a:rPr lang="de-DE" sz="1800" dirty="0" err="1"/>
              <a:t>Düssel</a:t>
            </a:r>
            <a:r>
              <a:rPr lang="de-DE" sz="1800" dirty="0"/>
              <a:t>? </a:t>
            </a:r>
            <a:r>
              <a:rPr lang="de-DE" sz="1800" b="1" dirty="0">
                <a:solidFill>
                  <a:srgbClr val="FF9900"/>
                </a:solidFill>
                <a:sym typeface="Wingdings" panose="05000000000000000000" pitchFamily="2" charset="2"/>
              </a:rPr>
              <a:t></a:t>
            </a:r>
            <a:r>
              <a:rPr lang="de-DE" sz="1800" b="1" dirty="0">
                <a:solidFill>
                  <a:srgbClr val="FF9900"/>
                </a:solidFill>
              </a:rPr>
              <a:t> Rhein</a:t>
            </a:r>
            <a:endParaRPr lang="de-DE" sz="1800" dirty="0">
              <a:solidFill>
                <a:srgbClr val="FF9900"/>
              </a:solidFill>
            </a:endParaRPr>
          </a:p>
          <a:p>
            <a:pPr marL="342900" indent="-342900">
              <a:buFont typeface="+mj-lt"/>
              <a:buAutoNum type="arabicPeriod"/>
            </a:pPr>
            <a:r>
              <a:rPr lang="de-DE" sz="1800" dirty="0"/>
              <a:t>Von welchem Land wurde der </a:t>
            </a:r>
            <a:r>
              <a:rPr lang="de-DE" sz="1800" dirty="0" err="1"/>
              <a:t>Südsudan</a:t>
            </a:r>
            <a:r>
              <a:rPr lang="de-DE" sz="1800" dirty="0"/>
              <a:t> 2011 unabhängig? </a:t>
            </a:r>
            <a:r>
              <a:rPr lang="de-DE" sz="1800" b="1" dirty="0">
                <a:solidFill>
                  <a:srgbClr val="FF9900"/>
                </a:solidFill>
                <a:sym typeface="Wingdings" panose="05000000000000000000" pitchFamily="2" charset="2"/>
              </a:rPr>
              <a:t></a:t>
            </a:r>
            <a:r>
              <a:rPr lang="de-DE" sz="1800" b="1" dirty="0">
                <a:solidFill>
                  <a:srgbClr val="FF9900"/>
                </a:solidFill>
              </a:rPr>
              <a:t> Sudan</a:t>
            </a:r>
          </a:p>
          <a:p>
            <a:pPr marL="342900" indent="-342900">
              <a:buFont typeface="+mj-lt"/>
              <a:buAutoNum type="arabicPeriod"/>
            </a:pPr>
            <a:r>
              <a:rPr lang="de-DE" sz="1800" dirty="0"/>
              <a:t>Auf welchem Kontinent entstand die Sportart Lacrosse?</a:t>
            </a:r>
            <a:r>
              <a:rPr lang="de-DE" sz="1800" b="1" dirty="0"/>
              <a:t> </a:t>
            </a:r>
            <a:r>
              <a:rPr lang="de-DE" sz="1800" b="1" dirty="0">
                <a:solidFill>
                  <a:srgbClr val="FF9900"/>
                </a:solidFill>
                <a:sym typeface="Wingdings" panose="05000000000000000000" pitchFamily="2" charset="2"/>
              </a:rPr>
              <a:t></a:t>
            </a:r>
            <a:r>
              <a:rPr lang="de-DE" sz="1800" b="1" dirty="0">
                <a:solidFill>
                  <a:srgbClr val="FF9900"/>
                </a:solidFill>
              </a:rPr>
              <a:t> Amerika (Nordamerika)</a:t>
            </a:r>
          </a:p>
          <a:p>
            <a:pPr marL="342900" indent="-342900">
              <a:buFont typeface="+mj-lt"/>
              <a:buAutoNum type="arabicPeriod"/>
            </a:pPr>
            <a:r>
              <a:rPr lang="de-DE" sz="1800" dirty="0"/>
              <a:t>Wie heißt der beweglichste Muskel im Mundraum? </a:t>
            </a:r>
            <a:r>
              <a:rPr lang="de-DE" sz="1800" b="1" dirty="0">
                <a:solidFill>
                  <a:srgbClr val="FF9900"/>
                </a:solidFill>
                <a:sym typeface="Wingdings" panose="05000000000000000000" pitchFamily="2" charset="2"/>
              </a:rPr>
              <a:t></a:t>
            </a:r>
            <a:r>
              <a:rPr lang="de-DE" sz="1800" b="1" dirty="0">
                <a:solidFill>
                  <a:srgbClr val="FF9900"/>
                </a:solidFill>
              </a:rPr>
              <a:t> Zunge</a:t>
            </a:r>
            <a:endParaRPr lang="de-DE" sz="1800" dirty="0">
              <a:solidFill>
                <a:srgbClr val="FF9900"/>
              </a:solidFill>
            </a:endParaRPr>
          </a:p>
          <a:p>
            <a:pPr marL="342900" indent="-342900">
              <a:buFont typeface="+mj-lt"/>
              <a:buAutoNum type="arabicPeriod"/>
            </a:pPr>
            <a:r>
              <a:rPr lang="de-DE" sz="1800" dirty="0"/>
              <a:t>„</a:t>
            </a:r>
            <a:r>
              <a:rPr lang="de-DE" sz="1800" dirty="0" err="1"/>
              <a:t>agosto</a:t>
            </a:r>
            <a:r>
              <a:rPr lang="de-DE" sz="1800" dirty="0"/>
              <a:t>“ ist das italienische Wort für welchen Monat? </a:t>
            </a:r>
            <a:r>
              <a:rPr lang="de-DE" sz="1800" b="1" dirty="0">
                <a:solidFill>
                  <a:srgbClr val="FF9900"/>
                </a:solidFill>
                <a:sym typeface="Wingdings" panose="05000000000000000000" pitchFamily="2" charset="2"/>
              </a:rPr>
              <a:t></a:t>
            </a:r>
            <a:r>
              <a:rPr lang="de-DE" sz="1800" b="1" dirty="0">
                <a:solidFill>
                  <a:srgbClr val="FF9900"/>
                </a:solidFill>
              </a:rPr>
              <a:t> August </a:t>
            </a:r>
            <a:endParaRPr lang="de-DE" sz="1800" b="1" dirty="0" smtClean="0">
              <a:solidFill>
                <a:srgbClr val="FF9900"/>
              </a:solidFill>
            </a:endParaRPr>
          </a:p>
          <a:p>
            <a:pPr marL="342900" indent="-342900">
              <a:buFont typeface="+mj-lt"/>
              <a:buAutoNum type="arabicPeriod"/>
            </a:pPr>
            <a:r>
              <a:rPr lang="de-DE" sz="1800" dirty="0"/>
              <a:t>Was wird durch das Ellenbogengelenk gebeugt? </a:t>
            </a:r>
            <a:r>
              <a:rPr lang="de-DE" sz="1800" b="1" dirty="0">
                <a:solidFill>
                  <a:srgbClr val="FF9900"/>
                </a:solidFill>
                <a:sym typeface="Wingdings" panose="05000000000000000000" pitchFamily="2" charset="2"/>
              </a:rPr>
              <a:t></a:t>
            </a:r>
            <a:r>
              <a:rPr lang="de-DE" sz="1800" b="1" dirty="0">
                <a:solidFill>
                  <a:srgbClr val="FF9900"/>
                </a:solidFill>
              </a:rPr>
              <a:t> Arm / Unterarm</a:t>
            </a:r>
          </a:p>
          <a:p>
            <a:pPr marL="342900" indent="-342900">
              <a:buFont typeface="+mj-lt"/>
              <a:buAutoNum type="arabicPeriod"/>
            </a:pPr>
            <a:r>
              <a:rPr lang="de-DE" sz="1800" dirty="0"/>
              <a:t>Welchen Rechtsanwalt konsultiert man, wenn man eine Ehe beenden will?</a:t>
            </a:r>
            <a:r>
              <a:rPr lang="de-DE" sz="1800" b="1" dirty="0"/>
              <a:t> </a:t>
            </a:r>
            <a:r>
              <a:rPr lang="de-DE" sz="1800" b="1" dirty="0">
                <a:solidFill>
                  <a:srgbClr val="FF9900"/>
                </a:solidFill>
                <a:sym typeface="Wingdings" panose="05000000000000000000" pitchFamily="2" charset="2"/>
              </a:rPr>
              <a:t></a:t>
            </a:r>
            <a:r>
              <a:rPr lang="de-DE" sz="1800" b="1" dirty="0">
                <a:solidFill>
                  <a:srgbClr val="FF9900"/>
                </a:solidFill>
              </a:rPr>
              <a:t> Scheidungsanwalt</a:t>
            </a:r>
          </a:p>
          <a:p>
            <a:pPr marL="342900" indent="-342900">
              <a:buFont typeface="+mj-lt"/>
              <a:buAutoNum type="arabicPeriod"/>
            </a:pPr>
            <a:r>
              <a:rPr lang="de-DE" sz="1800" dirty="0"/>
              <a:t>Welcher Stern steht fas immer genau über dem Nordpol?</a:t>
            </a:r>
            <a:r>
              <a:rPr lang="de-DE" sz="1800" dirty="0">
                <a:solidFill>
                  <a:srgbClr val="FF9900"/>
                </a:solidFill>
              </a:rPr>
              <a:t> </a:t>
            </a:r>
            <a:r>
              <a:rPr lang="de-DE" sz="1800" b="1" dirty="0">
                <a:solidFill>
                  <a:srgbClr val="FF9900"/>
                </a:solidFill>
                <a:sym typeface="Wingdings" panose="05000000000000000000" pitchFamily="2" charset="2"/>
              </a:rPr>
              <a:t></a:t>
            </a:r>
            <a:r>
              <a:rPr lang="de-DE" sz="1800" b="1" dirty="0">
                <a:solidFill>
                  <a:srgbClr val="FF9900"/>
                </a:solidFill>
              </a:rPr>
              <a:t> Polarstern / Nordstern</a:t>
            </a:r>
            <a:r>
              <a:rPr lang="de-DE" sz="1800" dirty="0">
                <a:solidFill>
                  <a:srgbClr val="FF9900"/>
                </a:solidFill>
              </a:rPr>
              <a:t> </a:t>
            </a:r>
          </a:p>
          <a:p>
            <a:pPr marL="342900" indent="-342900">
              <a:buFont typeface="+mj-lt"/>
              <a:buAutoNum type="arabicPeriod"/>
            </a:pPr>
            <a:r>
              <a:rPr lang="de-DE" sz="1800" dirty="0"/>
              <a:t>Mit wie vielen Buchstaben schreibt man das Wort </a:t>
            </a:r>
            <a:r>
              <a:rPr lang="de-DE" sz="1800" dirty="0" smtClean="0"/>
              <a:t>„Bahnhof“? </a:t>
            </a:r>
            <a:r>
              <a:rPr lang="de-DE" sz="1800" b="1" dirty="0">
                <a:solidFill>
                  <a:srgbClr val="FF9900"/>
                </a:solidFill>
                <a:sym typeface="Wingdings" panose="05000000000000000000" pitchFamily="2" charset="2"/>
              </a:rPr>
              <a:t></a:t>
            </a:r>
            <a:r>
              <a:rPr lang="de-DE" sz="1800" b="1" dirty="0">
                <a:solidFill>
                  <a:srgbClr val="FF9900"/>
                </a:solidFill>
              </a:rPr>
              <a:t> </a:t>
            </a:r>
            <a:r>
              <a:rPr lang="de-DE" sz="1800" b="1" dirty="0" smtClean="0">
                <a:solidFill>
                  <a:srgbClr val="FF9900"/>
                </a:solidFill>
              </a:rPr>
              <a:t>7</a:t>
            </a:r>
            <a:endParaRPr lang="de-DE" sz="1800" dirty="0">
              <a:solidFill>
                <a:srgbClr val="FF9900"/>
              </a:solidFill>
            </a:endParaRPr>
          </a:p>
          <a:p>
            <a:pPr marL="342900" indent="-342900">
              <a:buFont typeface="+mj-lt"/>
              <a:buAutoNum type="arabicPeriod"/>
            </a:pPr>
            <a:r>
              <a:rPr lang="de-DE" sz="1800" dirty="0"/>
              <a:t>In welchem Monat feiern die US-Amerikaner ihren Unabhängigkeitstag?</a:t>
            </a:r>
            <a:r>
              <a:rPr lang="de-DE" sz="1800" b="1" dirty="0"/>
              <a:t> </a:t>
            </a:r>
            <a:r>
              <a:rPr lang="de-DE" sz="1800" b="1" dirty="0">
                <a:solidFill>
                  <a:srgbClr val="FF9900"/>
                </a:solidFill>
                <a:sym typeface="Wingdings" panose="05000000000000000000" pitchFamily="2" charset="2"/>
              </a:rPr>
              <a:t></a:t>
            </a:r>
            <a:r>
              <a:rPr lang="de-DE" sz="1800" b="1" dirty="0">
                <a:solidFill>
                  <a:srgbClr val="FF9900"/>
                </a:solidFill>
              </a:rPr>
              <a:t> Juli</a:t>
            </a:r>
            <a:endParaRPr lang="de-DE" sz="1800" dirty="0">
              <a:solidFill>
                <a:srgbClr val="FF9900"/>
              </a:solidFill>
            </a:endParaRPr>
          </a:p>
          <a:p>
            <a:pPr marL="342900" indent="-342900">
              <a:buFont typeface="+mj-lt"/>
              <a:buAutoNum type="arabicPeriod"/>
            </a:pPr>
            <a:r>
              <a:rPr lang="de-DE" sz="1800" dirty="0"/>
              <a:t>Welche Ziffer auf einem Hühnerei steht für „Biohaltung“? </a:t>
            </a:r>
            <a:r>
              <a:rPr lang="de-DE" sz="1800" b="1" dirty="0">
                <a:solidFill>
                  <a:srgbClr val="FF9900"/>
                </a:solidFill>
                <a:sym typeface="Wingdings" panose="05000000000000000000" pitchFamily="2" charset="2"/>
              </a:rPr>
              <a:t></a:t>
            </a:r>
            <a:r>
              <a:rPr lang="de-DE" sz="1800" b="1" dirty="0">
                <a:solidFill>
                  <a:srgbClr val="FF9900"/>
                </a:solidFill>
              </a:rPr>
              <a:t> 0</a:t>
            </a:r>
            <a:endParaRPr lang="de-DE" sz="1800" dirty="0">
              <a:solidFill>
                <a:srgbClr val="FF9900"/>
              </a:solidFill>
            </a:endParaRPr>
          </a:p>
          <a:p>
            <a:pPr marL="342900" indent="-342900">
              <a:buFont typeface="+mj-lt"/>
              <a:buAutoNum type="arabicPeriod"/>
            </a:pPr>
            <a:r>
              <a:rPr lang="de-DE" sz="1800" dirty="0"/>
              <a:t>Wie schon der Name sagt, befüllt man ein Aquarium mit ...? </a:t>
            </a:r>
            <a:r>
              <a:rPr lang="de-DE" sz="1800" b="1" dirty="0">
                <a:solidFill>
                  <a:srgbClr val="FF9900"/>
                </a:solidFill>
                <a:sym typeface="Wingdings" panose="05000000000000000000" pitchFamily="2" charset="2"/>
              </a:rPr>
              <a:t></a:t>
            </a:r>
            <a:r>
              <a:rPr lang="de-DE" sz="1800" b="1" dirty="0">
                <a:solidFill>
                  <a:srgbClr val="FF9900"/>
                </a:solidFill>
              </a:rPr>
              <a:t> Wasser</a:t>
            </a:r>
          </a:p>
          <a:p>
            <a:pPr marL="342900" indent="-342900">
              <a:buFont typeface="+mj-lt"/>
              <a:buAutoNum type="arabicPeriod"/>
            </a:pPr>
            <a:r>
              <a:rPr lang="de-DE" sz="1800" dirty="0"/>
              <a:t>Welcher Feuervogel ist ein Sinnbild für die Unsterblichkeit? </a:t>
            </a:r>
            <a:r>
              <a:rPr lang="de-DE" sz="1800" b="1" dirty="0">
                <a:solidFill>
                  <a:srgbClr val="FF9900"/>
                </a:solidFill>
                <a:sym typeface="Wingdings" panose="05000000000000000000" pitchFamily="2" charset="2"/>
              </a:rPr>
              <a:t></a:t>
            </a:r>
            <a:r>
              <a:rPr lang="de-DE" sz="1800" b="1" dirty="0">
                <a:solidFill>
                  <a:srgbClr val="FF9900"/>
                </a:solidFill>
              </a:rPr>
              <a:t> Phönix</a:t>
            </a:r>
          </a:p>
          <a:p>
            <a:pPr marL="342900" indent="-342900">
              <a:buFont typeface="+mj-lt"/>
              <a:buAutoNum type="arabicPeriod"/>
            </a:pPr>
            <a:r>
              <a:rPr lang="de-DE" sz="1800" dirty="0"/>
              <a:t>Sehr kleinliche Menschen sind redensartlich "päpstlicher als der ..."? </a:t>
            </a:r>
            <a:r>
              <a:rPr lang="de-DE" sz="1800" b="1" dirty="0">
                <a:solidFill>
                  <a:srgbClr val="FF9900"/>
                </a:solidFill>
                <a:sym typeface="Wingdings" panose="05000000000000000000" pitchFamily="2" charset="2"/>
              </a:rPr>
              <a:t></a:t>
            </a:r>
            <a:r>
              <a:rPr lang="de-DE" sz="1800" b="1" dirty="0">
                <a:solidFill>
                  <a:srgbClr val="FF9900"/>
                </a:solidFill>
              </a:rPr>
              <a:t> </a:t>
            </a:r>
            <a:r>
              <a:rPr lang="de-DE" sz="1800" b="1" dirty="0" smtClean="0">
                <a:solidFill>
                  <a:srgbClr val="FF9900"/>
                </a:solidFill>
              </a:rPr>
              <a:t>Papst</a:t>
            </a:r>
            <a:endParaRPr lang="de-DE" sz="1800" dirty="0">
              <a:solidFill>
                <a:srgbClr val="FF9900"/>
              </a:solidFill>
            </a:endParaRPr>
          </a:p>
        </p:txBody>
      </p:sp>
      <p:sp>
        <p:nvSpPr>
          <p:cNvPr id="5" name="Rechteck 4"/>
          <p:cNvSpPr/>
          <p:nvPr/>
        </p:nvSpPr>
        <p:spPr>
          <a:xfrm>
            <a:off x="7225989" y="811242"/>
            <a:ext cx="3278460" cy="35035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7638708" y="1172795"/>
            <a:ext cx="1256087" cy="35601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5337067" y="1524976"/>
            <a:ext cx="1059237"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7558321" y="1876066"/>
            <a:ext cx="1627328" cy="39015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6978817" y="2312518"/>
            <a:ext cx="3226167" cy="294204"/>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6396304" y="2653790"/>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6774074" y="3055783"/>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6245576" y="3386328"/>
            <a:ext cx="2021176" cy="39509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9106804" y="3703036"/>
            <a:ext cx="2490464" cy="37537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7172853" y="4156522"/>
            <a:ext cx="2818639" cy="35737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7638708" y="4560187"/>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8789487" y="4929694"/>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7054314" y="5298240"/>
            <a:ext cx="2146943"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7440872" y="5676085"/>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7190472" y="5960911"/>
            <a:ext cx="2010785" cy="36195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8266751" y="6428447"/>
            <a:ext cx="2881924" cy="30689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3668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250"/>
                                        <p:tgtEl>
                                          <p:spTgt spid="5"/>
                                        </p:tgtEl>
                                      </p:cBhvr>
                                    </p:animEffect>
                                    <p:set>
                                      <p:cBhvr>
                                        <p:cTn id="11" dur="1" fill="hold">
                                          <p:stCondLst>
                                            <p:cond delay="249"/>
                                          </p:stCondLst>
                                        </p:cTn>
                                        <p:tgtEl>
                                          <p:spTgt spid="5"/>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250"/>
                                        <p:tgtEl>
                                          <p:spTgt spid="6"/>
                                        </p:tgtEl>
                                      </p:cBhvr>
                                    </p:animEffect>
                                    <p:set>
                                      <p:cBhvr>
                                        <p:cTn id="18" dur="1" fill="hold">
                                          <p:stCondLst>
                                            <p:cond delay="249"/>
                                          </p:stCondLst>
                                        </p:cTn>
                                        <p:tgtEl>
                                          <p:spTgt spid="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250"/>
                                        <p:tgtEl>
                                          <p:spTgt spid="7"/>
                                        </p:tgtEl>
                                      </p:cBhvr>
                                    </p:animEffect>
                                    <p:set>
                                      <p:cBhvr>
                                        <p:cTn id="25" dur="1" fill="hold">
                                          <p:stCondLst>
                                            <p:cond delay="249"/>
                                          </p:stCondLst>
                                        </p:cTn>
                                        <p:tgtEl>
                                          <p:spTgt spid="7"/>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50"/>
                                        <p:tgtEl>
                                          <p:spTgt spid="8"/>
                                        </p:tgtEl>
                                      </p:cBhvr>
                                    </p:animEffect>
                                    <p:set>
                                      <p:cBhvr>
                                        <p:cTn id="32" dur="1" fill="hold">
                                          <p:stCondLst>
                                            <p:cond delay="249"/>
                                          </p:stCondLst>
                                        </p:cTn>
                                        <p:tgtEl>
                                          <p:spTgt spid="8"/>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250"/>
                                        <p:tgtEl>
                                          <p:spTgt spid="11"/>
                                        </p:tgtEl>
                                      </p:cBhvr>
                                    </p:animEffect>
                                    <p:set>
                                      <p:cBhvr>
                                        <p:cTn id="39" dur="1" fill="hold">
                                          <p:stCondLst>
                                            <p:cond delay="249"/>
                                          </p:stCondLst>
                                        </p:cTn>
                                        <p:tgtEl>
                                          <p:spTgt spid="11"/>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250"/>
                                        <p:tgtEl>
                                          <p:spTgt spid="12"/>
                                        </p:tgtEl>
                                      </p:cBhvr>
                                    </p:animEffect>
                                    <p:set>
                                      <p:cBhvr>
                                        <p:cTn id="46" dur="1" fill="hold">
                                          <p:stCondLst>
                                            <p:cond delay="249"/>
                                          </p:stCondLst>
                                        </p:cTn>
                                        <p:tgtEl>
                                          <p:spTgt spid="1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250"/>
                                        <p:tgtEl>
                                          <p:spTgt spid="13"/>
                                        </p:tgtEl>
                                      </p:cBhvr>
                                    </p:animEffect>
                                    <p:set>
                                      <p:cBhvr>
                                        <p:cTn id="53" dur="1" fill="hold">
                                          <p:stCondLst>
                                            <p:cond delay="249"/>
                                          </p:stCondLst>
                                        </p:cTn>
                                        <p:tgtEl>
                                          <p:spTgt spid="13"/>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250"/>
                                        <p:tgtEl>
                                          <p:spTgt spid="14"/>
                                        </p:tgtEl>
                                      </p:cBhvr>
                                    </p:animEffect>
                                    <p:set>
                                      <p:cBhvr>
                                        <p:cTn id="60" dur="1" fill="hold">
                                          <p:stCondLst>
                                            <p:cond delay="249"/>
                                          </p:stCondLst>
                                        </p:cTn>
                                        <p:tgtEl>
                                          <p:spTgt spid="14"/>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50"/>
                                        <p:tgtEl>
                                          <p:spTgt spid="16"/>
                                        </p:tgtEl>
                                      </p:cBhvr>
                                    </p:animEffect>
                                    <p:set>
                                      <p:cBhvr>
                                        <p:cTn id="67" dur="1" fill="hold">
                                          <p:stCondLst>
                                            <p:cond delay="249"/>
                                          </p:stCondLst>
                                        </p:cTn>
                                        <p:tgtEl>
                                          <p:spTgt spid="16"/>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250"/>
                                        <p:tgtEl>
                                          <p:spTgt spid="17"/>
                                        </p:tgtEl>
                                      </p:cBhvr>
                                    </p:animEffect>
                                    <p:set>
                                      <p:cBhvr>
                                        <p:cTn id="74" dur="1" fill="hold">
                                          <p:stCondLst>
                                            <p:cond delay="249"/>
                                          </p:stCondLst>
                                        </p:cTn>
                                        <p:tgtEl>
                                          <p:spTgt spid="17"/>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250"/>
                                        <p:tgtEl>
                                          <p:spTgt spid="15"/>
                                        </p:tgtEl>
                                      </p:cBhvr>
                                    </p:animEffect>
                                    <p:set>
                                      <p:cBhvr>
                                        <p:cTn id="81" dur="1" fill="hold">
                                          <p:stCondLst>
                                            <p:cond delay="249"/>
                                          </p:stCondLst>
                                        </p:cTn>
                                        <p:tgtEl>
                                          <p:spTgt spid="15"/>
                                        </p:tgtEl>
                                        <p:attrNameLst>
                                          <p:attrName>style.visibility</p:attrName>
                                        </p:attrNameLst>
                                      </p:cBhvr>
                                      <p:to>
                                        <p:strVal val="hidden"/>
                                      </p:to>
                                    </p:set>
                                  </p:childTnLst>
                                </p:cTn>
                              </p:par>
                              <p:par>
                                <p:cTn id="82" presetID="1" presetClass="entr" presetSubtype="0" fill="hold" nodeType="withEffect">
                                  <p:stCondLst>
                                    <p:cond delay="0"/>
                                  </p:stCondLst>
                                  <p:childTnLst>
                                    <p:set>
                                      <p:cBhvr>
                                        <p:cTn id="83"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0" nodeType="clickEffect">
                                  <p:stCondLst>
                                    <p:cond delay="0"/>
                                  </p:stCondLst>
                                  <p:childTnLst>
                                    <p:animEffect transition="out" filter="fade">
                                      <p:cBhvr>
                                        <p:cTn id="87" dur="250"/>
                                        <p:tgtEl>
                                          <p:spTgt spid="18"/>
                                        </p:tgtEl>
                                      </p:cBhvr>
                                    </p:animEffect>
                                    <p:set>
                                      <p:cBhvr>
                                        <p:cTn id="88" dur="1" fill="hold">
                                          <p:stCondLst>
                                            <p:cond delay="249"/>
                                          </p:stCondLst>
                                        </p:cTn>
                                        <p:tgtEl>
                                          <p:spTgt spid="18"/>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250"/>
                                        <p:tgtEl>
                                          <p:spTgt spid="19"/>
                                        </p:tgtEl>
                                      </p:cBhvr>
                                    </p:animEffect>
                                    <p:set>
                                      <p:cBhvr>
                                        <p:cTn id="95" dur="1" fill="hold">
                                          <p:stCondLst>
                                            <p:cond delay="249"/>
                                          </p:stCondLst>
                                        </p:cTn>
                                        <p:tgtEl>
                                          <p:spTgt spid="19"/>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0" nodeType="clickEffect">
                                  <p:stCondLst>
                                    <p:cond delay="0"/>
                                  </p:stCondLst>
                                  <p:childTnLst>
                                    <p:animEffect transition="out" filter="fade">
                                      <p:cBhvr>
                                        <p:cTn id="101" dur="250"/>
                                        <p:tgtEl>
                                          <p:spTgt spid="20"/>
                                        </p:tgtEl>
                                      </p:cBhvr>
                                    </p:animEffect>
                                    <p:set>
                                      <p:cBhvr>
                                        <p:cTn id="102" dur="1" fill="hold">
                                          <p:stCondLst>
                                            <p:cond delay="249"/>
                                          </p:stCondLst>
                                        </p:cTn>
                                        <p:tgtEl>
                                          <p:spTgt spid="20"/>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250"/>
                                        <p:tgtEl>
                                          <p:spTgt spid="21"/>
                                        </p:tgtEl>
                                      </p:cBhvr>
                                    </p:animEffect>
                                    <p:set>
                                      <p:cBhvr>
                                        <p:cTn id="109" dur="1" fill="hold">
                                          <p:stCondLst>
                                            <p:cond delay="249"/>
                                          </p:stCondLst>
                                        </p:cTn>
                                        <p:tgtEl>
                                          <p:spTgt spid="21"/>
                                        </p:tgtEl>
                                        <p:attrNameLst>
                                          <p:attrName>style.visibility</p:attrName>
                                        </p:attrNameLst>
                                      </p:cBhvr>
                                      <p:to>
                                        <p:strVal val="hidden"/>
                                      </p:to>
                                    </p:set>
                                  </p:childTnLst>
                                </p:cTn>
                              </p:par>
                              <p:par>
                                <p:cTn id="110" presetID="1" presetClass="entr" presetSubtype="0" fill="hold" nodeType="withEffect">
                                  <p:stCondLst>
                                    <p:cond delay="0"/>
                                  </p:stCondLst>
                                  <p:childTnLst>
                                    <p:set>
                                      <p:cBhvr>
                                        <p:cTn id="111"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0" nodeType="clickEffect">
                                  <p:stCondLst>
                                    <p:cond delay="0"/>
                                  </p:stCondLst>
                                  <p:childTnLst>
                                    <p:animEffect transition="out" filter="fade">
                                      <p:cBhvr>
                                        <p:cTn id="115" dur="250"/>
                                        <p:tgtEl>
                                          <p:spTgt spid="22"/>
                                        </p:tgtEl>
                                      </p:cBhvr>
                                    </p:animEffect>
                                    <p:set>
                                      <p:cBhvr>
                                        <p:cTn id="116"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smtClean="0">
                <a:latin typeface="+mn-lt"/>
              </a:rPr>
              <a:t>Schnellfragerunde #3</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342900" indent="-342900">
              <a:buFont typeface="+mj-lt"/>
              <a:buAutoNum type="arabicPeriod"/>
            </a:pPr>
            <a:r>
              <a:rPr lang="de-DE" sz="1800" dirty="0" smtClean="0"/>
              <a:t>Manche </a:t>
            </a:r>
            <a:r>
              <a:rPr lang="de-DE" sz="1800" dirty="0"/>
              <a:t>Menschen quasseln redensartlich ohne Punkt und ...? </a:t>
            </a:r>
            <a:r>
              <a:rPr lang="de-DE" sz="1800" b="1" dirty="0">
                <a:solidFill>
                  <a:srgbClr val="FFFF00"/>
                </a:solidFill>
                <a:sym typeface="Wingdings" panose="05000000000000000000" pitchFamily="2" charset="2"/>
              </a:rPr>
              <a:t></a:t>
            </a:r>
            <a:r>
              <a:rPr lang="de-DE" sz="1800" b="1" dirty="0">
                <a:solidFill>
                  <a:srgbClr val="FFFF00"/>
                </a:solidFill>
              </a:rPr>
              <a:t> </a:t>
            </a:r>
            <a:r>
              <a:rPr lang="de-DE" sz="1800" b="1" dirty="0" smtClean="0">
                <a:solidFill>
                  <a:srgbClr val="FFFF00"/>
                </a:solidFill>
              </a:rPr>
              <a:t>Komma</a:t>
            </a:r>
            <a:r>
              <a:rPr lang="de-DE" sz="1800" b="1" dirty="0" smtClean="0">
                <a:solidFill>
                  <a:srgbClr val="FFFF00"/>
                </a:solidFill>
                <a:sym typeface="Wingdings" panose="05000000000000000000" pitchFamily="2" charset="2"/>
              </a:rPr>
              <a:t> </a:t>
            </a:r>
          </a:p>
          <a:p>
            <a:pPr marL="342900" indent="-342900">
              <a:buFont typeface="+mj-lt"/>
              <a:buAutoNum type="arabicPeriod"/>
            </a:pPr>
            <a:r>
              <a:rPr lang="de-DE" sz="1800" dirty="0"/>
              <a:t>Die Schmiedegesellen des Hephaistos waren welche einäugigen Gestalten? </a:t>
            </a:r>
            <a:r>
              <a:rPr lang="de-DE" sz="1800" b="1" dirty="0">
                <a:solidFill>
                  <a:srgbClr val="FFFF00"/>
                </a:solidFill>
                <a:sym typeface="Wingdings" panose="05000000000000000000" pitchFamily="2" charset="2"/>
              </a:rPr>
              <a:t></a:t>
            </a:r>
            <a:r>
              <a:rPr lang="de-DE" sz="1800" b="1" dirty="0">
                <a:solidFill>
                  <a:srgbClr val="FFFF00"/>
                </a:solidFill>
              </a:rPr>
              <a:t> Zyklopen</a:t>
            </a:r>
            <a:endParaRPr lang="de-DE" sz="1800" dirty="0">
              <a:solidFill>
                <a:srgbClr val="FFFF00"/>
              </a:solidFill>
            </a:endParaRPr>
          </a:p>
          <a:p>
            <a:pPr marL="342900" indent="-342900">
              <a:buFont typeface="+mj-lt"/>
              <a:buAutoNum type="arabicPeriod"/>
            </a:pPr>
            <a:r>
              <a:rPr lang="de-DE" sz="1800" dirty="0"/>
              <a:t>Auf welchem Kontinent liegen sieben Länder am Äquator? </a:t>
            </a:r>
            <a:r>
              <a:rPr lang="de-DE" sz="1800" b="1" dirty="0">
                <a:solidFill>
                  <a:srgbClr val="FFFF00"/>
                </a:solidFill>
                <a:sym typeface="Wingdings" panose="05000000000000000000" pitchFamily="2" charset="2"/>
              </a:rPr>
              <a:t></a:t>
            </a:r>
            <a:r>
              <a:rPr lang="de-DE" sz="1800" b="1" dirty="0">
                <a:solidFill>
                  <a:srgbClr val="FFFF00"/>
                </a:solidFill>
              </a:rPr>
              <a:t> Afrika</a:t>
            </a:r>
            <a:endParaRPr lang="de-DE" sz="1800" dirty="0">
              <a:solidFill>
                <a:srgbClr val="FFFF00"/>
              </a:solidFill>
            </a:endParaRPr>
          </a:p>
          <a:p>
            <a:pPr marL="342900" indent="-342900">
              <a:buFont typeface="+mj-lt"/>
              <a:buAutoNum type="arabicPeriod"/>
            </a:pPr>
            <a:r>
              <a:rPr lang="de-DE" sz="1800" dirty="0"/>
              <a:t>Wer war der erste Bundeskanzler der Bundesrepublik Deutschland? </a:t>
            </a:r>
            <a:r>
              <a:rPr lang="de-DE" sz="1800" b="1" dirty="0">
                <a:solidFill>
                  <a:srgbClr val="FFFF00"/>
                </a:solidFill>
                <a:sym typeface="Wingdings" panose="05000000000000000000" pitchFamily="2" charset="2"/>
              </a:rPr>
              <a:t></a:t>
            </a:r>
            <a:r>
              <a:rPr lang="de-DE" sz="1800" b="1" dirty="0">
                <a:solidFill>
                  <a:srgbClr val="FFFF00"/>
                </a:solidFill>
              </a:rPr>
              <a:t> Konrad Adenauer</a:t>
            </a:r>
          </a:p>
          <a:p>
            <a:pPr marL="342900" indent="-342900">
              <a:buFont typeface="+mj-lt"/>
              <a:buAutoNum type="arabicPeriod"/>
            </a:pPr>
            <a:r>
              <a:rPr lang="de-DE" sz="1800" dirty="0"/>
              <a:t>In welcher Sportart gibt es die Klasse Achter mit Steuermann? </a:t>
            </a:r>
            <a:r>
              <a:rPr lang="de-DE" sz="1800" b="1" dirty="0">
                <a:solidFill>
                  <a:srgbClr val="FFFF00"/>
                </a:solidFill>
                <a:sym typeface="Wingdings" panose="05000000000000000000" pitchFamily="2" charset="2"/>
              </a:rPr>
              <a:t></a:t>
            </a:r>
            <a:r>
              <a:rPr lang="de-DE" sz="1800" b="1" dirty="0">
                <a:solidFill>
                  <a:srgbClr val="FFFF00"/>
                </a:solidFill>
              </a:rPr>
              <a:t> Rudern</a:t>
            </a:r>
          </a:p>
          <a:p>
            <a:pPr marL="342900" indent="-342900">
              <a:buFont typeface="+mj-lt"/>
              <a:buAutoNum type="arabicPeriod"/>
            </a:pPr>
            <a:r>
              <a:rPr lang="de-DE" sz="1800" dirty="0"/>
              <a:t>An welchem Sinnesorgan befindet sich die Bindehaut? </a:t>
            </a:r>
            <a:r>
              <a:rPr lang="de-DE" sz="1800" b="1" dirty="0">
                <a:solidFill>
                  <a:srgbClr val="FFFF00"/>
                </a:solidFill>
                <a:sym typeface="Wingdings" panose="05000000000000000000" pitchFamily="2" charset="2"/>
              </a:rPr>
              <a:t></a:t>
            </a:r>
            <a:r>
              <a:rPr lang="de-DE" sz="1800" b="1" dirty="0">
                <a:solidFill>
                  <a:srgbClr val="FFFF00"/>
                </a:solidFill>
              </a:rPr>
              <a:t> Auge</a:t>
            </a:r>
            <a:endParaRPr lang="de-DE" sz="1800" dirty="0">
              <a:solidFill>
                <a:srgbClr val="FFFF00"/>
              </a:solidFill>
            </a:endParaRPr>
          </a:p>
          <a:p>
            <a:pPr marL="342900" indent="-342900">
              <a:buFont typeface="+mj-lt"/>
              <a:buAutoNum type="arabicPeriod"/>
            </a:pPr>
            <a:r>
              <a:rPr lang="de-DE" sz="1800" dirty="0"/>
              <a:t>Aus welchem Gerät kommt der Geist, der </a:t>
            </a:r>
            <a:r>
              <a:rPr lang="de-DE" sz="1800" dirty="0" err="1"/>
              <a:t>Alladins</a:t>
            </a:r>
            <a:r>
              <a:rPr lang="de-DE" sz="1800" dirty="0"/>
              <a:t> Wünsche erfüllt? </a:t>
            </a:r>
            <a:r>
              <a:rPr lang="de-DE" sz="1800" b="1" dirty="0">
                <a:solidFill>
                  <a:srgbClr val="FFFF00"/>
                </a:solidFill>
                <a:sym typeface="Wingdings" panose="05000000000000000000" pitchFamily="2" charset="2"/>
              </a:rPr>
              <a:t></a:t>
            </a:r>
            <a:r>
              <a:rPr lang="de-DE" sz="1800" b="1" dirty="0">
                <a:solidFill>
                  <a:srgbClr val="FFFF00"/>
                </a:solidFill>
              </a:rPr>
              <a:t> Wunderlampe</a:t>
            </a:r>
            <a:endParaRPr lang="de-DE" sz="1800" dirty="0">
              <a:solidFill>
                <a:srgbClr val="FFFF00"/>
              </a:solidFill>
            </a:endParaRPr>
          </a:p>
          <a:p>
            <a:pPr marL="342900" indent="-342900">
              <a:buFont typeface="+mj-lt"/>
              <a:buAutoNum type="arabicPeriod"/>
            </a:pPr>
            <a:r>
              <a:rPr lang="de-DE" sz="1800" dirty="0"/>
              <a:t>Eiter ist </a:t>
            </a:r>
            <a:r>
              <a:rPr lang="de-DE" sz="1800" dirty="0" smtClean="0"/>
              <a:t>ein Mix </a:t>
            </a:r>
            <a:r>
              <a:rPr lang="de-DE" sz="1800" dirty="0"/>
              <a:t>aus zerfallenem Gewebe, Körperflüssigkeiten </a:t>
            </a:r>
            <a:r>
              <a:rPr lang="de-DE" sz="1800" dirty="0" smtClean="0"/>
              <a:t>und ? </a:t>
            </a:r>
            <a:r>
              <a:rPr lang="de-DE" sz="1800" b="1" dirty="0">
                <a:solidFill>
                  <a:srgbClr val="FFFF00"/>
                </a:solidFill>
                <a:sym typeface="Wingdings" panose="05000000000000000000" pitchFamily="2" charset="2"/>
              </a:rPr>
              <a:t></a:t>
            </a:r>
            <a:r>
              <a:rPr lang="de-DE" sz="1800" b="1" dirty="0">
                <a:solidFill>
                  <a:srgbClr val="FFFF00"/>
                </a:solidFill>
              </a:rPr>
              <a:t> weiße </a:t>
            </a:r>
            <a:r>
              <a:rPr lang="de-DE" sz="1800" b="1" dirty="0" smtClean="0">
                <a:solidFill>
                  <a:srgbClr val="FFFF00"/>
                </a:solidFill>
              </a:rPr>
              <a:t>Blutkörperchen</a:t>
            </a:r>
          </a:p>
          <a:p>
            <a:pPr marL="342900" indent="-342900">
              <a:buFont typeface="+mj-lt"/>
              <a:buAutoNum type="arabicPeriod"/>
            </a:pPr>
            <a:r>
              <a:rPr lang="de-DE" sz="1800" dirty="0" smtClean="0"/>
              <a:t>In </a:t>
            </a:r>
            <a:r>
              <a:rPr lang="de-DE" sz="1800" dirty="0"/>
              <a:t>welcher Schweizer Stadt fand 1979 die erste Weltklimakonferenz statt?</a:t>
            </a:r>
            <a:r>
              <a:rPr lang="de-DE" sz="1800" b="1" dirty="0"/>
              <a:t> </a:t>
            </a:r>
            <a:r>
              <a:rPr lang="de-DE" sz="1800" b="1" dirty="0">
                <a:solidFill>
                  <a:srgbClr val="FFFF00"/>
                </a:solidFill>
                <a:sym typeface="Wingdings" panose="05000000000000000000" pitchFamily="2" charset="2"/>
              </a:rPr>
              <a:t></a:t>
            </a:r>
            <a:r>
              <a:rPr lang="de-DE" sz="1800" b="1" dirty="0">
                <a:solidFill>
                  <a:srgbClr val="FFFF00"/>
                </a:solidFill>
              </a:rPr>
              <a:t> Genf</a:t>
            </a:r>
            <a:endParaRPr lang="de-DE" sz="1800" dirty="0">
              <a:solidFill>
                <a:srgbClr val="FFFF00"/>
              </a:solidFill>
            </a:endParaRPr>
          </a:p>
          <a:p>
            <a:pPr marL="342900" indent="-342900">
              <a:buFont typeface="+mj-lt"/>
              <a:buAutoNum type="arabicPeriod"/>
            </a:pPr>
            <a:r>
              <a:rPr lang="de-DE" sz="1800" dirty="0"/>
              <a:t>Wie heißt der zweitgrößte Ozean der Erde? </a:t>
            </a:r>
            <a:r>
              <a:rPr lang="de-DE" sz="1800" b="1" dirty="0">
                <a:solidFill>
                  <a:srgbClr val="FFFF00"/>
                </a:solidFill>
                <a:sym typeface="Wingdings" panose="05000000000000000000" pitchFamily="2" charset="2"/>
              </a:rPr>
              <a:t></a:t>
            </a:r>
            <a:r>
              <a:rPr lang="de-DE" sz="1800" b="1" dirty="0">
                <a:solidFill>
                  <a:srgbClr val="FFFF00"/>
                </a:solidFill>
              </a:rPr>
              <a:t> Atlantik</a:t>
            </a:r>
            <a:endParaRPr lang="de-DE" sz="1800" dirty="0">
              <a:solidFill>
                <a:srgbClr val="FFFF00"/>
              </a:solidFill>
            </a:endParaRPr>
          </a:p>
          <a:p>
            <a:pPr marL="342900" indent="-342900">
              <a:buFont typeface="+mj-lt"/>
              <a:buAutoNum type="arabicPeriod"/>
            </a:pPr>
            <a:r>
              <a:rPr lang="de-DE" sz="1800" dirty="0"/>
              <a:t>Wie wird eine Fernkopie kurz genannt? </a:t>
            </a:r>
            <a:r>
              <a:rPr lang="de-DE" sz="1800" b="1" dirty="0">
                <a:solidFill>
                  <a:srgbClr val="FFFF00"/>
                </a:solidFill>
                <a:sym typeface="Wingdings" panose="05000000000000000000" pitchFamily="2" charset="2"/>
              </a:rPr>
              <a:t></a:t>
            </a:r>
            <a:r>
              <a:rPr lang="de-DE" sz="1800" b="1" dirty="0">
                <a:solidFill>
                  <a:srgbClr val="FFFF00"/>
                </a:solidFill>
              </a:rPr>
              <a:t> Fax</a:t>
            </a:r>
            <a:endParaRPr lang="de-DE" sz="1800" dirty="0">
              <a:solidFill>
                <a:srgbClr val="FFFF00"/>
              </a:solidFill>
            </a:endParaRPr>
          </a:p>
          <a:p>
            <a:pPr marL="342900" indent="-342900">
              <a:buFont typeface="+mj-lt"/>
              <a:buAutoNum type="arabicPeriod"/>
            </a:pPr>
            <a:r>
              <a:rPr lang="de-DE" sz="1800" dirty="0"/>
              <a:t>Welcher antike Herrscher gründete einst die Stadt Alexandria?</a:t>
            </a:r>
            <a:r>
              <a:rPr lang="de-DE" sz="1800" b="1" dirty="0"/>
              <a:t> </a:t>
            </a:r>
            <a:r>
              <a:rPr lang="de-DE" sz="1800" b="1" dirty="0">
                <a:solidFill>
                  <a:srgbClr val="FFFF00"/>
                </a:solidFill>
                <a:sym typeface="Wingdings" panose="05000000000000000000" pitchFamily="2" charset="2"/>
              </a:rPr>
              <a:t></a:t>
            </a:r>
            <a:r>
              <a:rPr lang="de-DE" sz="1800" b="1" dirty="0">
                <a:solidFill>
                  <a:srgbClr val="FFFF00"/>
                </a:solidFill>
              </a:rPr>
              <a:t> Alexander der Große</a:t>
            </a:r>
            <a:endParaRPr lang="de-DE" sz="1800" dirty="0">
              <a:solidFill>
                <a:srgbClr val="FFFF00"/>
              </a:solidFill>
            </a:endParaRPr>
          </a:p>
          <a:p>
            <a:pPr marL="342900" indent="-342900">
              <a:buFont typeface="+mj-lt"/>
              <a:buAutoNum type="arabicPeriod"/>
            </a:pPr>
            <a:r>
              <a:rPr lang="de-DE" sz="1800" dirty="0"/>
              <a:t>Welches Haustier hat einen Kamm auf dem Kopf? </a:t>
            </a:r>
            <a:r>
              <a:rPr lang="de-DE" sz="1800" b="1" dirty="0">
                <a:solidFill>
                  <a:srgbClr val="FFFF00"/>
                </a:solidFill>
                <a:sym typeface="Wingdings" panose="05000000000000000000" pitchFamily="2" charset="2"/>
              </a:rPr>
              <a:t></a:t>
            </a:r>
            <a:r>
              <a:rPr lang="de-DE" sz="1800" dirty="0">
                <a:solidFill>
                  <a:srgbClr val="FFFF00"/>
                </a:solidFill>
              </a:rPr>
              <a:t> </a:t>
            </a:r>
            <a:r>
              <a:rPr lang="de-DE" sz="1800" b="1" dirty="0">
                <a:solidFill>
                  <a:srgbClr val="FFFF00"/>
                </a:solidFill>
              </a:rPr>
              <a:t>Hahn </a:t>
            </a:r>
            <a:endParaRPr lang="de-DE" sz="1800" dirty="0">
              <a:solidFill>
                <a:srgbClr val="FFFF00"/>
              </a:solidFill>
            </a:endParaRPr>
          </a:p>
          <a:p>
            <a:pPr marL="342900" indent="-342900">
              <a:buFont typeface="+mj-lt"/>
              <a:buAutoNum type="arabicPeriod"/>
            </a:pPr>
            <a:r>
              <a:rPr lang="de-DE" sz="1800" dirty="0"/>
              <a:t>Was ist die Quersumme von 23? </a:t>
            </a:r>
            <a:r>
              <a:rPr lang="de-DE" sz="1800" b="1" dirty="0">
                <a:solidFill>
                  <a:srgbClr val="FFFF00"/>
                </a:solidFill>
                <a:sym typeface="Wingdings" panose="05000000000000000000" pitchFamily="2" charset="2"/>
              </a:rPr>
              <a:t></a:t>
            </a:r>
            <a:r>
              <a:rPr lang="de-DE" sz="1800" b="1" dirty="0">
                <a:solidFill>
                  <a:srgbClr val="FFFF00"/>
                </a:solidFill>
              </a:rPr>
              <a:t> 5</a:t>
            </a:r>
          </a:p>
          <a:p>
            <a:pPr marL="342900" indent="-342900">
              <a:buFont typeface="+mj-lt"/>
              <a:buAutoNum type="arabicPeriod"/>
            </a:pPr>
            <a:r>
              <a:rPr lang="de-DE" sz="1800" dirty="0"/>
              <a:t>Welcher Wochentag ist seiner Wortherkunft nach der Tag des Mondes? </a:t>
            </a:r>
            <a:r>
              <a:rPr lang="de-DE" sz="1800" b="1" dirty="0">
                <a:solidFill>
                  <a:srgbClr val="FFFF00"/>
                </a:solidFill>
                <a:sym typeface="Wingdings" panose="05000000000000000000" pitchFamily="2" charset="2"/>
              </a:rPr>
              <a:t></a:t>
            </a:r>
            <a:r>
              <a:rPr lang="de-DE" sz="1800" b="1" dirty="0">
                <a:solidFill>
                  <a:srgbClr val="FFFF00"/>
                </a:solidFill>
              </a:rPr>
              <a:t> Montag </a:t>
            </a:r>
            <a:endParaRPr lang="de-DE" sz="1800" dirty="0" smtClean="0">
              <a:solidFill>
                <a:srgbClr val="FFFF00"/>
              </a:solidFill>
            </a:endParaRPr>
          </a:p>
          <a:p>
            <a:pPr marL="342900" indent="-342900">
              <a:buFont typeface="+mj-lt"/>
              <a:buAutoNum type="arabicPeriod"/>
            </a:pPr>
            <a:r>
              <a:rPr lang="de-DE" sz="1800" dirty="0" smtClean="0"/>
              <a:t>Wer </a:t>
            </a:r>
            <a:r>
              <a:rPr lang="de-DE" sz="1800" dirty="0"/>
              <a:t>baute laut Altem Testament eine riesige Arche? </a:t>
            </a:r>
            <a:r>
              <a:rPr lang="de-DE" sz="1800" b="1" dirty="0">
                <a:solidFill>
                  <a:srgbClr val="FFFF00"/>
                </a:solidFill>
                <a:sym typeface="Wingdings" panose="05000000000000000000" pitchFamily="2" charset="2"/>
              </a:rPr>
              <a:t></a:t>
            </a:r>
            <a:r>
              <a:rPr lang="de-DE" sz="1800" b="1" dirty="0">
                <a:solidFill>
                  <a:srgbClr val="FFFF00"/>
                </a:solidFill>
              </a:rPr>
              <a:t> </a:t>
            </a:r>
            <a:r>
              <a:rPr lang="de-DE" sz="1800" b="1" dirty="0" smtClean="0">
                <a:solidFill>
                  <a:srgbClr val="FFFF00"/>
                </a:solidFill>
              </a:rPr>
              <a:t>Noah</a:t>
            </a:r>
            <a:endParaRPr lang="de-DE" sz="1800" b="1" dirty="0">
              <a:solidFill>
                <a:srgbClr val="FFFF00"/>
              </a:solidFill>
            </a:endParaRPr>
          </a:p>
        </p:txBody>
      </p:sp>
      <p:sp>
        <p:nvSpPr>
          <p:cNvPr id="5" name="Rechteck 4"/>
          <p:cNvSpPr/>
          <p:nvPr/>
        </p:nvSpPr>
        <p:spPr>
          <a:xfrm>
            <a:off x="7730389" y="749812"/>
            <a:ext cx="1206380" cy="34625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9338653" y="1208473"/>
            <a:ext cx="1531887" cy="27846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7327906" y="1566723"/>
            <a:ext cx="1059237"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8230157" y="1926134"/>
            <a:ext cx="2301210" cy="27699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7630609" y="2315023"/>
            <a:ext cx="1262156" cy="31171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6873980" y="2673779"/>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8261687" y="2994912"/>
            <a:ext cx="1922837" cy="35921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8086300" y="3400419"/>
            <a:ext cx="2791907" cy="34582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8816618" y="3788875"/>
            <a:ext cx="1098180"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5622844" y="4087914"/>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5069565" y="4455341"/>
            <a:ext cx="858270" cy="36890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7721108" y="4884467"/>
            <a:ext cx="2684133" cy="34568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6355440" y="5272784"/>
            <a:ext cx="2146943"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4365286" y="5623363"/>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8724010" y="6053169"/>
            <a:ext cx="1229287" cy="30705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6629137" y="6363052"/>
            <a:ext cx="1160248" cy="325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1343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250"/>
                                        <p:tgtEl>
                                          <p:spTgt spid="5"/>
                                        </p:tgtEl>
                                      </p:cBhvr>
                                    </p:animEffect>
                                    <p:set>
                                      <p:cBhvr>
                                        <p:cTn id="11" dur="1" fill="hold">
                                          <p:stCondLst>
                                            <p:cond delay="249"/>
                                          </p:stCondLst>
                                        </p:cTn>
                                        <p:tgtEl>
                                          <p:spTgt spid="5"/>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250"/>
                                        <p:tgtEl>
                                          <p:spTgt spid="6"/>
                                        </p:tgtEl>
                                      </p:cBhvr>
                                    </p:animEffect>
                                    <p:set>
                                      <p:cBhvr>
                                        <p:cTn id="18" dur="1" fill="hold">
                                          <p:stCondLst>
                                            <p:cond delay="249"/>
                                          </p:stCondLst>
                                        </p:cTn>
                                        <p:tgtEl>
                                          <p:spTgt spid="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250"/>
                                        <p:tgtEl>
                                          <p:spTgt spid="7"/>
                                        </p:tgtEl>
                                      </p:cBhvr>
                                    </p:animEffect>
                                    <p:set>
                                      <p:cBhvr>
                                        <p:cTn id="25" dur="1" fill="hold">
                                          <p:stCondLst>
                                            <p:cond delay="249"/>
                                          </p:stCondLst>
                                        </p:cTn>
                                        <p:tgtEl>
                                          <p:spTgt spid="7"/>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50"/>
                                        <p:tgtEl>
                                          <p:spTgt spid="8"/>
                                        </p:tgtEl>
                                      </p:cBhvr>
                                    </p:animEffect>
                                    <p:set>
                                      <p:cBhvr>
                                        <p:cTn id="32" dur="1" fill="hold">
                                          <p:stCondLst>
                                            <p:cond delay="249"/>
                                          </p:stCondLst>
                                        </p:cTn>
                                        <p:tgtEl>
                                          <p:spTgt spid="8"/>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250"/>
                                        <p:tgtEl>
                                          <p:spTgt spid="11"/>
                                        </p:tgtEl>
                                      </p:cBhvr>
                                    </p:animEffect>
                                    <p:set>
                                      <p:cBhvr>
                                        <p:cTn id="39" dur="1" fill="hold">
                                          <p:stCondLst>
                                            <p:cond delay="249"/>
                                          </p:stCondLst>
                                        </p:cTn>
                                        <p:tgtEl>
                                          <p:spTgt spid="11"/>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250"/>
                                        <p:tgtEl>
                                          <p:spTgt spid="12"/>
                                        </p:tgtEl>
                                      </p:cBhvr>
                                    </p:animEffect>
                                    <p:set>
                                      <p:cBhvr>
                                        <p:cTn id="46" dur="1" fill="hold">
                                          <p:stCondLst>
                                            <p:cond delay="249"/>
                                          </p:stCondLst>
                                        </p:cTn>
                                        <p:tgtEl>
                                          <p:spTgt spid="1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250"/>
                                        <p:tgtEl>
                                          <p:spTgt spid="13"/>
                                        </p:tgtEl>
                                      </p:cBhvr>
                                    </p:animEffect>
                                    <p:set>
                                      <p:cBhvr>
                                        <p:cTn id="53" dur="1" fill="hold">
                                          <p:stCondLst>
                                            <p:cond delay="249"/>
                                          </p:stCondLst>
                                        </p:cTn>
                                        <p:tgtEl>
                                          <p:spTgt spid="13"/>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250"/>
                                        <p:tgtEl>
                                          <p:spTgt spid="14"/>
                                        </p:tgtEl>
                                      </p:cBhvr>
                                    </p:animEffect>
                                    <p:set>
                                      <p:cBhvr>
                                        <p:cTn id="60" dur="1" fill="hold">
                                          <p:stCondLst>
                                            <p:cond delay="249"/>
                                          </p:stCondLst>
                                        </p:cTn>
                                        <p:tgtEl>
                                          <p:spTgt spid="14"/>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50"/>
                                        <p:tgtEl>
                                          <p:spTgt spid="16"/>
                                        </p:tgtEl>
                                      </p:cBhvr>
                                    </p:animEffect>
                                    <p:set>
                                      <p:cBhvr>
                                        <p:cTn id="67" dur="1" fill="hold">
                                          <p:stCondLst>
                                            <p:cond delay="249"/>
                                          </p:stCondLst>
                                        </p:cTn>
                                        <p:tgtEl>
                                          <p:spTgt spid="16"/>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250"/>
                                        <p:tgtEl>
                                          <p:spTgt spid="17"/>
                                        </p:tgtEl>
                                      </p:cBhvr>
                                    </p:animEffect>
                                    <p:set>
                                      <p:cBhvr>
                                        <p:cTn id="74" dur="1" fill="hold">
                                          <p:stCondLst>
                                            <p:cond delay="249"/>
                                          </p:stCondLst>
                                        </p:cTn>
                                        <p:tgtEl>
                                          <p:spTgt spid="17"/>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250"/>
                                        <p:tgtEl>
                                          <p:spTgt spid="15"/>
                                        </p:tgtEl>
                                      </p:cBhvr>
                                    </p:animEffect>
                                    <p:set>
                                      <p:cBhvr>
                                        <p:cTn id="81" dur="1" fill="hold">
                                          <p:stCondLst>
                                            <p:cond delay="249"/>
                                          </p:stCondLst>
                                        </p:cTn>
                                        <p:tgtEl>
                                          <p:spTgt spid="15"/>
                                        </p:tgtEl>
                                        <p:attrNameLst>
                                          <p:attrName>style.visibility</p:attrName>
                                        </p:attrNameLst>
                                      </p:cBhvr>
                                      <p:to>
                                        <p:strVal val="hidden"/>
                                      </p:to>
                                    </p:set>
                                  </p:childTnLst>
                                </p:cTn>
                              </p:par>
                              <p:par>
                                <p:cTn id="82" presetID="1" presetClass="entr" presetSubtype="0" fill="hold" nodeType="withEffect">
                                  <p:stCondLst>
                                    <p:cond delay="0"/>
                                  </p:stCondLst>
                                  <p:childTnLst>
                                    <p:set>
                                      <p:cBhvr>
                                        <p:cTn id="83"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0" nodeType="clickEffect">
                                  <p:stCondLst>
                                    <p:cond delay="0"/>
                                  </p:stCondLst>
                                  <p:childTnLst>
                                    <p:animEffect transition="out" filter="fade">
                                      <p:cBhvr>
                                        <p:cTn id="87" dur="250"/>
                                        <p:tgtEl>
                                          <p:spTgt spid="18"/>
                                        </p:tgtEl>
                                      </p:cBhvr>
                                    </p:animEffect>
                                    <p:set>
                                      <p:cBhvr>
                                        <p:cTn id="88" dur="1" fill="hold">
                                          <p:stCondLst>
                                            <p:cond delay="249"/>
                                          </p:stCondLst>
                                        </p:cTn>
                                        <p:tgtEl>
                                          <p:spTgt spid="18"/>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250"/>
                                        <p:tgtEl>
                                          <p:spTgt spid="19"/>
                                        </p:tgtEl>
                                      </p:cBhvr>
                                    </p:animEffect>
                                    <p:set>
                                      <p:cBhvr>
                                        <p:cTn id="95" dur="1" fill="hold">
                                          <p:stCondLst>
                                            <p:cond delay="249"/>
                                          </p:stCondLst>
                                        </p:cTn>
                                        <p:tgtEl>
                                          <p:spTgt spid="19"/>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0" nodeType="clickEffect">
                                  <p:stCondLst>
                                    <p:cond delay="0"/>
                                  </p:stCondLst>
                                  <p:childTnLst>
                                    <p:animEffect transition="out" filter="fade">
                                      <p:cBhvr>
                                        <p:cTn id="101" dur="250"/>
                                        <p:tgtEl>
                                          <p:spTgt spid="20"/>
                                        </p:tgtEl>
                                      </p:cBhvr>
                                    </p:animEffect>
                                    <p:set>
                                      <p:cBhvr>
                                        <p:cTn id="102" dur="1" fill="hold">
                                          <p:stCondLst>
                                            <p:cond delay="249"/>
                                          </p:stCondLst>
                                        </p:cTn>
                                        <p:tgtEl>
                                          <p:spTgt spid="20"/>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250"/>
                                        <p:tgtEl>
                                          <p:spTgt spid="21"/>
                                        </p:tgtEl>
                                      </p:cBhvr>
                                    </p:animEffect>
                                    <p:set>
                                      <p:cBhvr>
                                        <p:cTn id="109" dur="1" fill="hold">
                                          <p:stCondLst>
                                            <p:cond delay="249"/>
                                          </p:stCondLst>
                                        </p:cTn>
                                        <p:tgtEl>
                                          <p:spTgt spid="21"/>
                                        </p:tgtEl>
                                        <p:attrNameLst>
                                          <p:attrName>style.visibility</p:attrName>
                                        </p:attrNameLst>
                                      </p:cBhvr>
                                      <p:to>
                                        <p:strVal val="hidden"/>
                                      </p:to>
                                    </p:set>
                                  </p:childTnLst>
                                </p:cTn>
                              </p:par>
                              <p:par>
                                <p:cTn id="110" presetID="1" presetClass="entr" presetSubtype="0" fill="hold" nodeType="withEffect">
                                  <p:stCondLst>
                                    <p:cond delay="0"/>
                                  </p:stCondLst>
                                  <p:childTnLst>
                                    <p:set>
                                      <p:cBhvr>
                                        <p:cTn id="111"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0" nodeType="clickEffect">
                                  <p:stCondLst>
                                    <p:cond delay="0"/>
                                  </p:stCondLst>
                                  <p:childTnLst>
                                    <p:animEffect transition="out" filter="fade">
                                      <p:cBhvr>
                                        <p:cTn id="115" dur="250"/>
                                        <p:tgtEl>
                                          <p:spTgt spid="22"/>
                                        </p:tgtEl>
                                      </p:cBhvr>
                                    </p:animEffect>
                                    <p:set>
                                      <p:cBhvr>
                                        <p:cTn id="116"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smtClean="0">
                <a:latin typeface="+mn-lt"/>
              </a:rPr>
              <a:t>Schnellfragerunde #4</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342900" indent="-342900">
              <a:buFont typeface="+mj-lt"/>
              <a:buAutoNum type="arabicPeriod"/>
            </a:pPr>
            <a:r>
              <a:rPr lang="de-DE" sz="1800" dirty="0"/>
              <a:t>Ohne Druck erledigt man Arbeiten redensartlich nach Lust und ...? </a:t>
            </a:r>
            <a:r>
              <a:rPr lang="de-DE" sz="1800" b="1" dirty="0">
                <a:solidFill>
                  <a:srgbClr val="66FF33"/>
                </a:solidFill>
                <a:sym typeface="Wingdings" panose="05000000000000000000" pitchFamily="2" charset="2"/>
              </a:rPr>
              <a:t></a:t>
            </a:r>
            <a:r>
              <a:rPr lang="de-DE" sz="1800" b="1" dirty="0">
                <a:solidFill>
                  <a:srgbClr val="66FF33"/>
                </a:solidFill>
              </a:rPr>
              <a:t> </a:t>
            </a:r>
            <a:r>
              <a:rPr lang="de-DE" sz="1800" b="1" dirty="0" smtClean="0">
                <a:solidFill>
                  <a:srgbClr val="66FF33"/>
                </a:solidFill>
              </a:rPr>
              <a:t>Laune</a:t>
            </a:r>
          </a:p>
          <a:p>
            <a:pPr marL="342900" indent="-342900">
              <a:buFont typeface="+mj-lt"/>
              <a:buAutoNum type="arabicPeriod"/>
            </a:pPr>
            <a:r>
              <a:rPr lang="de-DE" sz="1800" dirty="0"/>
              <a:t>Die griechische Göttin der Weisheit im Olymp ist …? </a:t>
            </a:r>
            <a:r>
              <a:rPr lang="de-DE" sz="1800" b="1" dirty="0">
                <a:solidFill>
                  <a:srgbClr val="66FF33"/>
                </a:solidFill>
                <a:sym typeface="Wingdings" panose="05000000000000000000" pitchFamily="2" charset="2"/>
              </a:rPr>
              <a:t></a:t>
            </a:r>
            <a:r>
              <a:rPr lang="de-DE" sz="1800" b="1" dirty="0">
                <a:solidFill>
                  <a:srgbClr val="66FF33"/>
                </a:solidFill>
              </a:rPr>
              <a:t> Athene</a:t>
            </a:r>
            <a:endParaRPr lang="de-DE" sz="1800" dirty="0">
              <a:solidFill>
                <a:srgbClr val="66FF33"/>
              </a:solidFill>
            </a:endParaRPr>
          </a:p>
          <a:p>
            <a:pPr marL="342900" indent="-342900">
              <a:buFont typeface="+mj-lt"/>
              <a:buAutoNum type="arabicPeriod"/>
            </a:pPr>
            <a:r>
              <a:rPr lang="de-DE" sz="1800" dirty="0"/>
              <a:t>Wie nennt man die sieben Gestirne, die um die Sonne kreisen? </a:t>
            </a:r>
            <a:r>
              <a:rPr lang="de-DE" sz="1800" b="1" dirty="0">
                <a:solidFill>
                  <a:srgbClr val="66FF33"/>
                </a:solidFill>
                <a:sym typeface="Wingdings" panose="05000000000000000000" pitchFamily="2" charset="2"/>
              </a:rPr>
              <a:t></a:t>
            </a:r>
            <a:r>
              <a:rPr lang="de-DE" sz="1800" dirty="0">
                <a:solidFill>
                  <a:srgbClr val="66FF33"/>
                </a:solidFill>
              </a:rPr>
              <a:t> </a:t>
            </a:r>
            <a:r>
              <a:rPr lang="de-DE" sz="1800" b="1" dirty="0">
                <a:solidFill>
                  <a:srgbClr val="66FF33"/>
                </a:solidFill>
              </a:rPr>
              <a:t>Planeten</a:t>
            </a:r>
            <a:r>
              <a:rPr lang="de-DE" sz="1800" dirty="0">
                <a:solidFill>
                  <a:srgbClr val="66FF33"/>
                </a:solidFill>
              </a:rPr>
              <a:t> </a:t>
            </a:r>
          </a:p>
          <a:p>
            <a:pPr marL="342900" indent="-342900">
              <a:buFont typeface="+mj-lt"/>
              <a:buAutoNum type="arabicPeriod"/>
            </a:pPr>
            <a:r>
              <a:rPr lang="de-DE" sz="1800" dirty="0"/>
              <a:t>Wie heißt die Heimspielstätte der Berliner Philharmoniker? </a:t>
            </a:r>
            <a:r>
              <a:rPr lang="de-DE" sz="1800" b="1" dirty="0">
                <a:solidFill>
                  <a:srgbClr val="66FF33"/>
                </a:solidFill>
                <a:sym typeface="Wingdings" panose="05000000000000000000" pitchFamily="2" charset="2"/>
              </a:rPr>
              <a:t></a:t>
            </a:r>
            <a:r>
              <a:rPr lang="de-DE" sz="1800" b="1" dirty="0">
                <a:solidFill>
                  <a:srgbClr val="66FF33"/>
                </a:solidFill>
              </a:rPr>
              <a:t> Berliner Philharmonie</a:t>
            </a:r>
            <a:endParaRPr lang="de-DE" sz="1800" dirty="0">
              <a:solidFill>
                <a:srgbClr val="66FF33"/>
              </a:solidFill>
            </a:endParaRPr>
          </a:p>
          <a:p>
            <a:pPr marL="342900" indent="-342900">
              <a:buFont typeface="+mj-lt"/>
              <a:buAutoNum type="arabicPeriod"/>
            </a:pPr>
            <a:r>
              <a:rPr lang="de-DE" sz="1800" dirty="0"/>
              <a:t>Welcher Sport wird in der NBA gespielt?</a:t>
            </a:r>
            <a:r>
              <a:rPr lang="de-DE" sz="1800" b="1" dirty="0"/>
              <a:t> </a:t>
            </a:r>
            <a:r>
              <a:rPr lang="de-DE" sz="1800" b="1" dirty="0">
                <a:solidFill>
                  <a:srgbClr val="66FF33"/>
                </a:solidFill>
                <a:sym typeface="Wingdings" panose="05000000000000000000" pitchFamily="2" charset="2"/>
              </a:rPr>
              <a:t></a:t>
            </a:r>
            <a:r>
              <a:rPr lang="de-DE" sz="1800" b="1" dirty="0">
                <a:solidFill>
                  <a:srgbClr val="66FF33"/>
                </a:solidFill>
              </a:rPr>
              <a:t> Basketball</a:t>
            </a:r>
            <a:endParaRPr lang="de-DE" sz="1800" dirty="0">
              <a:solidFill>
                <a:srgbClr val="66FF33"/>
              </a:solidFill>
            </a:endParaRPr>
          </a:p>
          <a:p>
            <a:pPr marL="342900" indent="-342900">
              <a:buFont typeface="+mj-lt"/>
              <a:buAutoNum type="arabicPeriod"/>
            </a:pPr>
            <a:r>
              <a:rPr lang="de-DE" sz="1800" dirty="0"/>
              <a:t>Aus welchem Spiel stammt das Wort Zugzwang? </a:t>
            </a:r>
            <a:r>
              <a:rPr lang="de-DE" sz="1800" b="1" dirty="0">
                <a:solidFill>
                  <a:srgbClr val="66FF33"/>
                </a:solidFill>
                <a:sym typeface="Wingdings" panose="05000000000000000000" pitchFamily="2" charset="2"/>
              </a:rPr>
              <a:t></a:t>
            </a:r>
            <a:r>
              <a:rPr lang="de-DE" sz="1800" b="1" dirty="0">
                <a:solidFill>
                  <a:srgbClr val="66FF33"/>
                </a:solidFill>
              </a:rPr>
              <a:t> Schach</a:t>
            </a:r>
            <a:endParaRPr lang="de-DE" sz="1800" dirty="0">
              <a:solidFill>
                <a:srgbClr val="66FF33"/>
              </a:solidFill>
            </a:endParaRPr>
          </a:p>
          <a:p>
            <a:pPr marL="342900" indent="-342900">
              <a:buFont typeface="+mj-lt"/>
              <a:buAutoNum type="arabicPeriod"/>
            </a:pPr>
            <a:r>
              <a:rPr lang="de-DE" sz="1800" dirty="0"/>
              <a:t>Das Blütenköpfchen der Echten Kamille hat welche Farbe?</a:t>
            </a:r>
            <a:r>
              <a:rPr lang="de-DE" sz="1800" b="1" dirty="0"/>
              <a:t> </a:t>
            </a:r>
            <a:r>
              <a:rPr lang="de-DE" sz="1800" b="1" dirty="0">
                <a:solidFill>
                  <a:srgbClr val="66FF33"/>
                </a:solidFill>
                <a:sym typeface="Wingdings" panose="05000000000000000000" pitchFamily="2" charset="2"/>
              </a:rPr>
              <a:t></a:t>
            </a:r>
            <a:r>
              <a:rPr lang="de-DE" sz="1800" b="1" dirty="0">
                <a:solidFill>
                  <a:srgbClr val="66FF33"/>
                </a:solidFill>
              </a:rPr>
              <a:t> gelb</a:t>
            </a:r>
            <a:endParaRPr lang="de-DE" sz="1800" dirty="0">
              <a:solidFill>
                <a:srgbClr val="66FF33"/>
              </a:solidFill>
            </a:endParaRPr>
          </a:p>
          <a:p>
            <a:pPr marL="342900" indent="-342900">
              <a:buFont typeface="+mj-lt"/>
              <a:buAutoNum type="arabicPeriod"/>
            </a:pPr>
            <a:r>
              <a:rPr lang="de-DE" sz="1800" dirty="0"/>
              <a:t>Das Kaninchen Klopfer ist der beste Freund welcher Zeichentrickfigur? </a:t>
            </a:r>
            <a:r>
              <a:rPr lang="de-DE" sz="1800" b="1" dirty="0">
                <a:solidFill>
                  <a:srgbClr val="66FF33"/>
                </a:solidFill>
                <a:sym typeface="Wingdings" panose="05000000000000000000" pitchFamily="2" charset="2"/>
              </a:rPr>
              <a:t></a:t>
            </a:r>
            <a:r>
              <a:rPr lang="de-DE" sz="1800" b="1" dirty="0">
                <a:solidFill>
                  <a:srgbClr val="66FF33"/>
                </a:solidFill>
              </a:rPr>
              <a:t> Bambi</a:t>
            </a:r>
            <a:endParaRPr lang="de-DE" sz="1800" dirty="0">
              <a:solidFill>
                <a:srgbClr val="66FF33"/>
              </a:solidFill>
            </a:endParaRPr>
          </a:p>
          <a:p>
            <a:pPr marL="342900" indent="-342900">
              <a:buFont typeface="+mj-lt"/>
              <a:buAutoNum type="arabicPeriod"/>
            </a:pPr>
            <a:r>
              <a:rPr lang="de-DE" sz="1800" dirty="0"/>
              <a:t>Welches Sinnesorgan kann am Grauen Star erkranken? </a:t>
            </a:r>
            <a:r>
              <a:rPr lang="de-DE" sz="1800" b="1" dirty="0">
                <a:solidFill>
                  <a:srgbClr val="66FF33"/>
                </a:solidFill>
                <a:sym typeface="Wingdings" panose="05000000000000000000" pitchFamily="2" charset="2"/>
              </a:rPr>
              <a:t></a:t>
            </a:r>
            <a:r>
              <a:rPr lang="de-DE" sz="1800" b="1" dirty="0">
                <a:solidFill>
                  <a:srgbClr val="66FF33"/>
                </a:solidFill>
              </a:rPr>
              <a:t> Auge</a:t>
            </a:r>
          </a:p>
          <a:p>
            <a:pPr marL="342900" indent="-342900">
              <a:buFont typeface="+mj-lt"/>
              <a:buAutoNum type="arabicPeriod"/>
            </a:pPr>
            <a:r>
              <a:rPr lang="de-DE" sz="1800" dirty="0"/>
              <a:t>Wie nennt man das Staatsoberhaupt von Deutschland? </a:t>
            </a:r>
            <a:r>
              <a:rPr lang="de-DE" sz="1800" b="1" dirty="0">
                <a:solidFill>
                  <a:srgbClr val="66FF33"/>
                </a:solidFill>
                <a:sym typeface="Wingdings" panose="05000000000000000000" pitchFamily="2" charset="2"/>
              </a:rPr>
              <a:t></a:t>
            </a:r>
            <a:r>
              <a:rPr lang="de-DE" sz="1800" b="1" dirty="0">
                <a:solidFill>
                  <a:srgbClr val="66FF33"/>
                </a:solidFill>
              </a:rPr>
              <a:t> Bundespräsident</a:t>
            </a:r>
            <a:endParaRPr lang="de-DE" sz="1800" dirty="0">
              <a:solidFill>
                <a:srgbClr val="66FF33"/>
              </a:solidFill>
            </a:endParaRPr>
          </a:p>
          <a:p>
            <a:pPr marL="342900" indent="-342900">
              <a:buFont typeface="+mj-lt"/>
              <a:buAutoNum type="arabicPeriod"/>
            </a:pPr>
            <a:r>
              <a:rPr lang="de-DE" sz="1800" dirty="0"/>
              <a:t>Welcher Kontinent war im 20. Jahrhundert durch den Eisernen Vorhang geteilt? </a:t>
            </a:r>
            <a:r>
              <a:rPr lang="de-DE" sz="1800" b="1" dirty="0">
                <a:solidFill>
                  <a:srgbClr val="66FF33"/>
                </a:solidFill>
                <a:sym typeface="Wingdings" panose="05000000000000000000" pitchFamily="2" charset="2"/>
              </a:rPr>
              <a:t></a:t>
            </a:r>
            <a:r>
              <a:rPr lang="de-DE" sz="1800" b="1" dirty="0">
                <a:solidFill>
                  <a:srgbClr val="66FF33"/>
                </a:solidFill>
              </a:rPr>
              <a:t> Europa</a:t>
            </a:r>
            <a:endParaRPr lang="de-DE" sz="1800" dirty="0">
              <a:solidFill>
                <a:srgbClr val="66FF33"/>
              </a:solidFill>
            </a:endParaRPr>
          </a:p>
          <a:p>
            <a:pPr marL="342900" indent="-342900">
              <a:buFont typeface="+mj-lt"/>
              <a:buAutoNum type="arabicPeriod"/>
            </a:pPr>
            <a:r>
              <a:rPr lang="de-DE" sz="1800" dirty="0"/>
              <a:t>Name, Adresse und Telefonnummer sind auf welchen Kärtchen aufgedruckt?</a:t>
            </a:r>
            <a:r>
              <a:rPr lang="de-DE" sz="1800" b="1" dirty="0"/>
              <a:t> </a:t>
            </a:r>
            <a:r>
              <a:rPr lang="de-DE" sz="1800" b="1" dirty="0">
                <a:solidFill>
                  <a:srgbClr val="66FF33"/>
                </a:solidFill>
                <a:sym typeface="Wingdings" panose="05000000000000000000" pitchFamily="2" charset="2"/>
              </a:rPr>
              <a:t></a:t>
            </a:r>
            <a:r>
              <a:rPr lang="de-DE" sz="1800" b="1" dirty="0">
                <a:solidFill>
                  <a:srgbClr val="66FF33"/>
                </a:solidFill>
              </a:rPr>
              <a:t> Visitenkarte</a:t>
            </a:r>
            <a:endParaRPr lang="de-DE" sz="1800" dirty="0">
              <a:solidFill>
                <a:srgbClr val="66FF33"/>
              </a:solidFill>
            </a:endParaRPr>
          </a:p>
          <a:p>
            <a:pPr marL="342900" indent="-342900">
              <a:buFont typeface="+mj-lt"/>
              <a:buAutoNum type="arabicPeriod"/>
            </a:pPr>
            <a:r>
              <a:rPr lang="de-DE" sz="1800" dirty="0"/>
              <a:t>Julius Cäsar lebte in welchem Jahrhundert vor Christus? </a:t>
            </a:r>
            <a:r>
              <a:rPr lang="de-DE" sz="1800" b="1" dirty="0">
                <a:solidFill>
                  <a:srgbClr val="66FF33"/>
                </a:solidFill>
                <a:sym typeface="Wingdings" panose="05000000000000000000" pitchFamily="2" charset="2"/>
              </a:rPr>
              <a:t></a:t>
            </a:r>
            <a:r>
              <a:rPr lang="de-DE" sz="1800" b="1" dirty="0">
                <a:solidFill>
                  <a:srgbClr val="66FF33"/>
                </a:solidFill>
              </a:rPr>
              <a:t> 1. </a:t>
            </a:r>
            <a:r>
              <a:rPr lang="de-DE" sz="1800" b="1" dirty="0" err="1">
                <a:solidFill>
                  <a:srgbClr val="66FF33"/>
                </a:solidFill>
              </a:rPr>
              <a:t>Jh</a:t>
            </a:r>
            <a:r>
              <a:rPr lang="de-DE" sz="1800" b="1" dirty="0">
                <a:solidFill>
                  <a:srgbClr val="66FF33"/>
                </a:solidFill>
              </a:rPr>
              <a:t> v. </a:t>
            </a:r>
            <a:r>
              <a:rPr lang="de-DE" sz="1800" b="1" dirty="0" err="1">
                <a:solidFill>
                  <a:srgbClr val="66FF33"/>
                </a:solidFill>
              </a:rPr>
              <a:t>Chr</a:t>
            </a:r>
            <a:r>
              <a:rPr lang="de-DE" sz="1800" dirty="0">
                <a:solidFill>
                  <a:srgbClr val="66FF33"/>
                </a:solidFill>
              </a:rPr>
              <a:t> </a:t>
            </a:r>
          </a:p>
          <a:p>
            <a:pPr marL="342900" indent="-342900">
              <a:buFont typeface="+mj-lt"/>
              <a:buAutoNum type="arabicPeriod"/>
            </a:pPr>
            <a:r>
              <a:rPr lang="de-DE" sz="1800" dirty="0"/>
              <a:t>Womit klappert ein Storch? </a:t>
            </a:r>
            <a:r>
              <a:rPr lang="de-DE" sz="1800" b="1" dirty="0">
                <a:solidFill>
                  <a:srgbClr val="66FF33"/>
                </a:solidFill>
                <a:sym typeface="Wingdings" panose="05000000000000000000" pitchFamily="2" charset="2"/>
              </a:rPr>
              <a:t></a:t>
            </a:r>
            <a:r>
              <a:rPr lang="de-DE" sz="1800" b="1" dirty="0">
                <a:solidFill>
                  <a:srgbClr val="66FF33"/>
                </a:solidFill>
              </a:rPr>
              <a:t> Schnabel </a:t>
            </a:r>
            <a:endParaRPr lang="de-DE" sz="1800" dirty="0">
              <a:solidFill>
                <a:srgbClr val="66FF33"/>
              </a:solidFill>
            </a:endParaRPr>
          </a:p>
          <a:p>
            <a:pPr marL="342900" indent="-342900">
              <a:buFont typeface="+mj-lt"/>
              <a:buAutoNum type="arabicPeriod"/>
            </a:pPr>
            <a:r>
              <a:rPr lang="de-DE" sz="1800" dirty="0"/>
              <a:t>Wie nennt man die Luftfeuchtigkeit die morgens als Tröpfchen auf einer Wiese niederschlägt?</a:t>
            </a:r>
            <a:r>
              <a:rPr lang="de-DE" sz="1800" dirty="0">
                <a:solidFill>
                  <a:srgbClr val="66FF33"/>
                </a:solidFill>
              </a:rPr>
              <a:t> </a:t>
            </a:r>
            <a:r>
              <a:rPr lang="de-DE" sz="1800" b="1" dirty="0">
                <a:solidFill>
                  <a:srgbClr val="66FF33"/>
                </a:solidFill>
                <a:sym typeface="Wingdings" panose="05000000000000000000" pitchFamily="2" charset="2"/>
              </a:rPr>
              <a:t></a:t>
            </a:r>
            <a:r>
              <a:rPr lang="de-DE" sz="1800" b="1" dirty="0">
                <a:solidFill>
                  <a:srgbClr val="66FF33"/>
                </a:solidFill>
              </a:rPr>
              <a:t> Tau</a:t>
            </a:r>
          </a:p>
          <a:p>
            <a:pPr marL="342900" indent="-342900">
              <a:buFont typeface="+mj-lt"/>
              <a:buAutoNum type="arabicPeriod"/>
            </a:pPr>
            <a:r>
              <a:rPr lang="de-DE" sz="1800" dirty="0"/>
              <a:t>Wer schrieb den Römerbrief im Neuen Testament? </a:t>
            </a:r>
            <a:r>
              <a:rPr lang="de-DE" sz="1800" b="1" dirty="0">
                <a:solidFill>
                  <a:srgbClr val="66FF33"/>
                </a:solidFill>
                <a:sym typeface="Wingdings" panose="05000000000000000000" pitchFamily="2" charset="2"/>
              </a:rPr>
              <a:t></a:t>
            </a:r>
            <a:r>
              <a:rPr lang="de-DE" sz="1800" b="1" dirty="0">
                <a:solidFill>
                  <a:srgbClr val="66FF33"/>
                </a:solidFill>
              </a:rPr>
              <a:t> </a:t>
            </a:r>
            <a:r>
              <a:rPr lang="de-DE" sz="1800" b="1" dirty="0" smtClean="0">
                <a:solidFill>
                  <a:srgbClr val="66FF33"/>
                </a:solidFill>
              </a:rPr>
              <a:t>Paulus</a:t>
            </a:r>
            <a:r>
              <a:rPr lang="de-DE" sz="1800" b="1" dirty="0" smtClean="0">
                <a:solidFill>
                  <a:srgbClr val="66FF33"/>
                </a:solidFill>
                <a:sym typeface="Wingdings" panose="05000000000000000000" pitchFamily="2" charset="2"/>
              </a:rPr>
              <a:t> </a:t>
            </a:r>
            <a:endParaRPr lang="de-DE" sz="1800" b="1" dirty="0">
              <a:solidFill>
                <a:srgbClr val="66FF33"/>
              </a:solidFill>
              <a:sym typeface="Wingdings" panose="05000000000000000000" pitchFamily="2" charset="2"/>
            </a:endParaRPr>
          </a:p>
        </p:txBody>
      </p:sp>
      <p:sp>
        <p:nvSpPr>
          <p:cNvPr id="5" name="Rechteck 4"/>
          <p:cNvSpPr/>
          <p:nvPr/>
        </p:nvSpPr>
        <p:spPr>
          <a:xfrm>
            <a:off x="8206180" y="776498"/>
            <a:ext cx="993621" cy="30035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6553356" y="1175971"/>
            <a:ext cx="1531887" cy="27846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7737135" y="1556849"/>
            <a:ext cx="1322782" cy="276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7139989" y="1908240"/>
            <a:ext cx="2613611" cy="30571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5176061" y="2213953"/>
            <a:ext cx="1561070" cy="411952"/>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6209438" y="2672642"/>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7350693" y="3013629"/>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8545977" y="3406795"/>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6958320" y="3787210"/>
            <a:ext cx="1098180"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7051109" y="4186367"/>
            <a:ext cx="2148692" cy="29257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9612243" y="4519760"/>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9427780" y="4902848"/>
            <a:ext cx="1797148" cy="332471"/>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6983028" y="5259613"/>
            <a:ext cx="2146943"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3829682" y="5635028"/>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11182888" y="6007539"/>
            <a:ext cx="731477" cy="28815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6402904" y="6410092"/>
            <a:ext cx="1160248" cy="325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688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250"/>
                                        <p:tgtEl>
                                          <p:spTgt spid="5"/>
                                        </p:tgtEl>
                                      </p:cBhvr>
                                    </p:animEffect>
                                    <p:set>
                                      <p:cBhvr>
                                        <p:cTn id="11" dur="1" fill="hold">
                                          <p:stCondLst>
                                            <p:cond delay="249"/>
                                          </p:stCondLst>
                                        </p:cTn>
                                        <p:tgtEl>
                                          <p:spTgt spid="5"/>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250"/>
                                        <p:tgtEl>
                                          <p:spTgt spid="6"/>
                                        </p:tgtEl>
                                      </p:cBhvr>
                                    </p:animEffect>
                                    <p:set>
                                      <p:cBhvr>
                                        <p:cTn id="18" dur="1" fill="hold">
                                          <p:stCondLst>
                                            <p:cond delay="249"/>
                                          </p:stCondLst>
                                        </p:cTn>
                                        <p:tgtEl>
                                          <p:spTgt spid="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250"/>
                                        <p:tgtEl>
                                          <p:spTgt spid="7"/>
                                        </p:tgtEl>
                                      </p:cBhvr>
                                    </p:animEffect>
                                    <p:set>
                                      <p:cBhvr>
                                        <p:cTn id="25" dur="1" fill="hold">
                                          <p:stCondLst>
                                            <p:cond delay="249"/>
                                          </p:stCondLst>
                                        </p:cTn>
                                        <p:tgtEl>
                                          <p:spTgt spid="7"/>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50"/>
                                        <p:tgtEl>
                                          <p:spTgt spid="8"/>
                                        </p:tgtEl>
                                      </p:cBhvr>
                                    </p:animEffect>
                                    <p:set>
                                      <p:cBhvr>
                                        <p:cTn id="32" dur="1" fill="hold">
                                          <p:stCondLst>
                                            <p:cond delay="249"/>
                                          </p:stCondLst>
                                        </p:cTn>
                                        <p:tgtEl>
                                          <p:spTgt spid="8"/>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250"/>
                                        <p:tgtEl>
                                          <p:spTgt spid="11"/>
                                        </p:tgtEl>
                                      </p:cBhvr>
                                    </p:animEffect>
                                    <p:set>
                                      <p:cBhvr>
                                        <p:cTn id="39" dur="1" fill="hold">
                                          <p:stCondLst>
                                            <p:cond delay="249"/>
                                          </p:stCondLst>
                                        </p:cTn>
                                        <p:tgtEl>
                                          <p:spTgt spid="11"/>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250"/>
                                        <p:tgtEl>
                                          <p:spTgt spid="12"/>
                                        </p:tgtEl>
                                      </p:cBhvr>
                                    </p:animEffect>
                                    <p:set>
                                      <p:cBhvr>
                                        <p:cTn id="46" dur="1" fill="hold">
                                          <p:stCondLst>
                                            <p:cond delay="249"/>
                                          </p:stCondLst>
                                        </p:cTn>
                                        <p:tgtEl>
                                          <p:spTgt spid="1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250"/>
                                        <p:tgtEl>
                                          <p:spTgt spid="13"/>
                                        </p:tgtEl>
                                      </p:cBhvr>
                                    </p:animEffect>
                                    <p:set>
                                      <p:cBhvr>
                                        <p:cTn id="53" dur="1" fill="hold">
                                          <p:stCondLst>
                                            <p:cond delay="249"/>
                                          </p:stCondLst>
                                        </p:cTn>
                                        <p:tgtEl>
                                          <p:spTgt spid="13"/>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250"/>
                                        <p:tgtEl>
                                          <p:spTgt spid="14"/>
                                        </p:tgtEl>
                                      </p:cBhvr>
                                    </p:animEffect>
                                    <p:set>
                                      <p:cBhvr>
                                        <p:cTn id="60" dur="1" fill="hold">
                                          <p:stCondLst>
                                            <p:cond delay="249"/>
                                          </p:stCondLst>
                                        </p:cTn>
                                        <p:tgtEl>
                                          <p:spTgt spid="14"/>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50"/>
                                        <p:tgtEl>
                                          <p:spTgt spid="16"/>
                                        </p:tgtEl>
                                      </p:cBhvr>
                                    </p:animEffect>
                                    <p:set>
                                      <p:cBhvr>
                                        <p:cTn id="67" dur="1" fill="hold">
                                          <p:stCondLst>
                                            <p:cond delay="249"/>
                                          </p:stCondLst>
                                        </p:cTn>
                                        <p:tgtEl>
                                          <p:spTgt spid="16"/>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250"/>
                                        <p:tgtEl>
                                          <p:spTgt spid="17"/>
                                        </p:tgtEl>
                                      </p:cBhvr>
                                    </p:animEffect>
                                    <p:set>
                                      <p:cBhvr>
                                        <p:cTn id="74" dur="1" fill="hold">
                                          <p:stCondLst>
                                            <p:cond delay="249"/>
                                          </p:stCondLst>
                                        </p:cTn>
                                        <p:tgtEl>
                                          <p:spTgt spid="17"/>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250"/>
                                        <p:tgtEl>
                                          <p:spTgt spid="15"/>
                                        </p:tgtEl>
                                      </p:cBhvr>
                                    </p:animEffect>
                                    <p:set>
                                      <p:cBhvr>
                                        <p:cTn id="81" dur="1" fill="hold">
                                          <p:stCondLst>
                                            <p:cond delay="249"/>
                                          </p:stCondLst>
                                        </p:cTn>
                                        <p:tgtEl>
                                          <p:spTgt spid="15"/>
                                        </p:tgtEl>
                                        <p:attrNameLst>
                                          <p:attrName>style.visibility</p:attrName>
                                        </p:attrNameLst>
                                      </p:cBhvr>
                                      <p:to>
                                        <p:strVal val="hidden"/>
                                      </p:to>
                                    </p:set>
                                  </p:childTnLst>
                                </p:cTn>
                              </p:par>
                              <p:par>
                                <p:cTn id="82" presetID="1" presetClass="entr" presetSubtype="0" fill="hold" nodeType="withEffect">
                                  <p:stCondLst>
                                    <p:cond delay="0"/>
                                  </p:stCondLst>
                                  <p:childTnLst>
                                    <p:set>
                                      <p:cBhvr>
                                        <p:cTn id="83"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0" nodeType="clickEffect">
                                  <p:stCondLst>
                                    <p:cond delay="0"/>
                                  </p:stCondLst>
                                  <p:childTnLst>
                                    <p:animEffect transition="out" filter="fade">
                                      <p:cBhvr>
                                        <p:cTn id="87" dur="250"/>
                                        <p:tgtEl>
                                          <p:spTgt spid="18"/>
                                        </p:tgtEl>
                                      </p:cBhvr>
                                    </p:animEffect>
                                    <p:set>
                                      <p:cBhvr>
                                        <p:cTn id="88" dur="1" fill="hold">
                                          <p:stCondLst>
                                            <p:cond delay="249"/>
                                          </p:stCondLst>
                                        </p:cTn>
                                        <p:tgtEl>
                                          <p:spTgt spid="18"/>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250"/>
                                        <p:tgtEl>
                                          <p:spTgt spid="19"/>
                                        </p:tgtEl>
                                      </p:cBhvr>
                                    </p:animEffect>
                                    <p:set>
                                      <p:cBhvr>
                                        <p:cTn id="95" dur="1" fill="hold">
                                          <p:stCondLst>
                                            <p:cond delay="249"/>
                                          </p:stCondLst>
                                        </p:cTn>
                                        <p:tgtEl>
                                          <p:spTgt spid="19"/>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0" nodeType="clickEffect">
                                  <p:stCondLst>
                                    <p:cond delay="0"/>
                                  </p:stCondLst>
                                  <p:childTnLst>
                                    <p:animEffect transition="out" filter="fade">
                                      <p:cBhvr>
                                        <p:cTn id="101" dur="250"/>
                                        <p:tgtEl>
                                          <p:spTgt spid="20"/>
                                        </p:tgtEl>
                                      </p:cBhvr>
                                    </p:animEffect>
                                    <p:set>
                                      <p:cBhvr>
                                        <p:cTn id="102" dur="1" fill="hold">
                                          <p:stCondLst>
                                            <p:cond delay="249"/>
                                          </p:stCondLst>
                                        </p:cTn>
                                        <p:tgtEl>
                                          <p:spTgt spid="20"/>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250"/>
                                        <p:tgtEl>
                                          <p:spTgt spid="21"/>
                                        </p:tgtEl>
                                      </p:cBhvr>
                                    </p:animEffect>
                                    <p:set>
                                      <p:cBhvr>
                                        <p:cTn id="109" dur="1" fill="hold">
                                          <p:stCondLst>
                                            <p:cond delay="249"/>
                                          </p:stCondLst>
                                        </p:cTn>
                                        <p:tgtEl>
                                          <p:spTgt spid="21"/>
                                        </p:tgtEl>
                                        <p:attrNameLst>
                                          <p:attrName>style.visibility</p:attrName>
                                        </p:attrNameLst>
                                      </p:cBhvr>
                                      <p:to>
                                        <p:strVal val="hidden"/>
                                      </p:to>
                                    </p:set>
                                  </p:childTnLst>
                                </p:cTn>
                              </p:par>
                              <p:par>
                                <p:cTn id="110" presetID="1" presetClass="entr" presetSubtype="0" fill="hold" nodeType="withEffect">
                                  <p:stCondLst>
                                    <p:cond delay="0"/>
                                  </p:stCondLst>
                                  <p:childTnLst>
                                    <p:set>
                                      <p:cBhvr>
                                        <p:cTn id="111"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0" nodeType="clickEffect">
                                  <p:stCondLst>
                                    <p:cond delay="0"/>
                                  </p:stCondLst>
                                  <p:childTnLst>
                                    <p:animEffect transition="out" filter="fade">
                                      <p:cBhvr>
                                        <p:cTn id="115" dur="250"/>
                                        <p:tgtEl>
                                          <p:spTgt spid="22"/>
                                        </p:tgtEl>
                                      </p:cBhvr>
                                    </p:animEffect>
                                    <p:set>
                                      <p:cBhvr>
                                        <p:cTn id="116"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90"/>
            <a:ext cx="12192000" cy="524829"/>
          </a:xfrm>
        </p:spPr>
        <p:txBody>
          <a:bodyPr>
            <a:normAutofit/>
          </a:bodyPr>
          <a:lstStyle/>
          <a:p>
            <a:pPr algn="ctr"/>
            <a:r>
              <a:rPr lang="de-DE" sz="2800" dirty="0" smtClean="0">
                <a:latin typeface="+mn-lt"/>
              </a:rPr>
              <a:t>Schnellfragerunde #5</a:t>
            </a:r>
            <a:endParaRPr lang="de-DE" sz="2800" dirty="0">
              <a:latin typeface="+mn-lt"/>
            </a:endParaRPr>
          </a:p>
        </p:txBody>
      </p:sp>
      <p:sp>
        <p:nvSpPr>
          <p:cNvPr id="3" name="Inhaltsplatzhalter 2"/>
          <p:cNvSpPr>
            <a:spLocks noGrp="1"/>
          </p:cNvSpPr>
          <p:nvPr>
            <p:ph idx="1"/>
          </p:nvPr>
        </p:nvSpPr>
        <p:spPr>
          <a:xfrm>
            <a:off x="356839" y="797313"/>
            <a:ext cx="11641873" cy="5938024"/>
          </a:xfrm>
        </p:spPr>
        <p:txBody>
          <a:bodyPr>
            <a:noAutofit/>
          </a:bodyPr>
          <a:lstStyle/>
          <a:p>
            <a:pPr marL="342900" indent="-342900">
              <a:buFont typeface="+mj-lt"/>
              <a:buAutoNum type="arabicPeriod"/>
            </a:pPr>
            <a:r>
              <a:rPr lang="de-DE" sz="1800" dirty="0"/>
              <a:t>Wen man sehr liebt, für den geht man redensartlich auch durchs ...? </a:t>
            </a:r>
            <a:r>
              <a:rPr lang="de-DE" sz="1800" b="1" dirty="0">
                <a:solidFill>
                  <a:srgbClr val="00FFFF"/>
                </a:solidFill>
                <a:sym typeface="Wingdings" panose="05000000000000000000" pitchFamily="2" charset="2"/>
              </a:rPr>
              <a:t></a:t>
            </a:r>
            <a:r>
              <a:rPr lang="de-DE" sz="1800" b="1" dirty="0">
                <a:solidFill>
                  <a:srgbClr val="00FFFF"/>
                </a:solidFill>
              </a:rPr>
              <a:t> Feuer</a:t>
            </a:r>
            <a:endParaRPr lang="de-DE" sz="1800" dirty="0">
              <a:solidFill>
                <a:srgbClr val="00FFFF"/>
              </a:solidFill>
            </a:endParaRPr>
          </a:p>
          <a:p>
            <a:pPr marL="342900" indent="-342900">
              <a:buFont typeface="+mj-lt"/>
              <a:buAutoNum type="arabicPeriod"/>
            </a:pPr>
            <a:r>
              <a:rPr lang="de-DE" sz="1800" dirty="0"/>
              <a:t>Ein Zentaur ist ein Mischwesen aus Pferd und ...? </a:t>
            </a:r>
            <a:r>
              <a:rPr lang="de-DE" sz="1800" b="1" dirty="0">
                <a:solidFill>
                  <a:srgbClr val="00FFFF"/>
                </a:solidFill>
                <a:sym typeface="Wingdings" panose="05000000000000000000" pitchFamily="2" charset="2"/>
              </a:rPr>
              <a:t></a:t>
            </a:r>
            <a:r>
              <a:rPr lang="de-DE" sz="1800" b="1" dirty="0">
                <a:solidFill>
                  <a:srgbClr val="00FFFF"/>
                </a:solidFill>
              </a:rPr>
              <a:t> Mensch</a:t>
            </a:r>
          </a:p>
          <a:p>
            <a:pPr marL="342900" indent="-342900">
              <a:buFont typeface="+mj-lt"/>
              <a:buAutoNum type="arabicPeriod"/>
            </a:pPr>
            <a:r>
              <a:rPr lang="de-DE" sz="1800" dirty="0"/>
              <a:t>Wie heißt die einwohnerreichste Stadt im Saarland? </a:t>
            </a:r>
            <a:r>
              <a:rPr lang="de-DE" sz="1800" b="1" dirty="0">
                <a:solidFill>
                  <a:srgbClr val="00FFFF"/>
                </a:solidFill>
                <a:sym typeface="Wingdings" panose="05000000000000000000" pitchFamily="2" charset="2"/>
              </a:rPr>
              <a:t></a:t>
            </a:r>
            <a:r>
              <a:rPr lang="de-DE" sz="1800" b="1" dirty="0">
                <a:solidFill>
                  <a:srgbClr val="00FFFF"/>
                </a:solidFill>
              </a:rPr>
              <a:t> Saarbrücken</a:t>
            </a:r>
            <a:endParaRPr lang="de-DE" sz="1800" dirty="0">
              <a:solidFill>
                <a:srgbClr val="00FFFF"/>
              </a:solidFill>
            </a:endParaRPr>
          </a:p>
          <a:p>
            <a:pPr marL="342900" indent="-342900">
              <a:buFont typeface="+mj-lt"/>
              <a:buAutoNum type="arabicPeriod"/>
            </a:pPr>
            <a:r>
              <a:rPr lang="de-DE" sz="1800" dirty="0"/>
              <a:t>Welches Instrument verbindet man mit Schottland?</a:t>
            </a:r>
            <a:r>
              <a:rPr lang="de-DE" sz="1800" b="1" dirty="0"/>
              <a:t> </a:t>
            </a:r>
            <a:r>
              <a:rPr lang="de-DE" sz="1800" b="1" dirty="0">
                <a:solidFill>
                  <a:srgbClr val="00FFFF"/>
                </a:solidFill>
                <a:sym typeface="Wingdings" panose="05000000000000000000" pitchFamily="2" charset="2"/>
              </a:rPr>
              <a:t></a:t>
            </a:r>
            <a:r>
              <a:rPr lang="de-DE" sz="1800" b="1" dirty="0">
                <a:solidFill>
                  <a:srgbClr val="00FFFF"/>
                </a:solidFill>
              </a:rPr>
              <a:t> Dudelsack</a:t>
            </a:r>
            <a:endParaRPr lang="de-DE" sz="1800" dirty="0">
              <a:solidFill>
                <a:srgbClr val="00FFFF"/>
              </a:solidFill>
            </a:endParaRPr>
          </a:p>
          <a:p>
            <a:pPr marL="342900" indent="-342900">
              <a:buFont typeface="+mj-lt"/>
              <a:buAutoNum type="arabicPeriod"/>
            </a:pPr>
            <a:r>
              <a:rPr lang="de-DE" sz="1800" dirty="0"/>
              <a:t>Welche Gangart des Pferdes reimt sich auf "nass"? </a:t>
            </a:r>
            <a:r>
              <a:rPr lang="de-DE" sz="1800" b="1" dirty="0">
                <a:solidFill>
                  <a:srgbClr val="00FFFF"/>
                </a:solidFill>
                <a:sym typeface="Wingdings" panose="05000000000000000000" pitchFamily="2" charset="2"/>
              </a:rPr>
              <a:t></a:t>
            </a:r>
            <a:r>
              <a:rPr lang="de-DE" sz="1800" b="1" dirty="0">
                <a:solidFill>
                  <a:srgbClr val="00FFFF"/>
                </a:solidFill>
              </a:rPr>
              <a:t> Pass</a:t>
            </a:r>
          </a:p>
          <a:p>
            <a:pPr marL="342900" indent="-342900">
              <a:buFont typeface="+mj-lt"/>
              <a:buAutoNum type="arabicPeriod"/>
            </a:pPr>
            <a:r>
              <a:rPr lang="de-DE" sz="1800" dirty="0"/>
              <a:t>Wie nennt man die Ablenkung eines Lichtstrahls? </a:t>
            </a:r>
            <a:r>
              <a:rPr lang="de-DE" sz="1800" b="1" dirty="0">
                <a:solidFill>
                  <a:srgbClr val="00FFFF"/>
                </a:solidFill>
                <a:sym typeface="Wingdings" panose="05000000000000000000" pitchFamily="2" charset="2"/>
              </a:rPr>
              <a:t></a:t>
            </a:r>
            <a:r>
              <a:rPr lang="de-DE" sz="1800" b="1" dirty="0">
                <a:solidFill>
                  <a:srgbClr val="00FFFF"/>
                </a:solidFill>
              </a:rPr>
              <a:t> Brechung</a:t>
            </a:r>
            <a:endParaRPr lang="de-DE" sz="1800" dirty="0">
              <a:solidFill>
                <a:srgbClr val="00FFFF"/>
              </a:solidFill>
            </a:endParaRPr>
          </a:p>
          <a:p>
            <a:pPr marL="342900" indent="-342900">
              <a:buFont typeface="+mj-lt"/>
              <a:buAutoNum type="arabicPeriod"/>
            </a:pPr>
            <a:r>
              <a:rPr lang="de-DE" sz="1800" dirty="0"/>
              <a:t>Mit welcher Frucht wird Schneewittchen im Märchen vergiftet?</a:t>
            </a:r>
            <a:r>
              <a:rPr lang="de-DE" sz="1800" b="1" dirty="0"/>
              <a:t> </a:t>
            </a:r>
            <a:r>
              <a:rPr lang="de-DE" sz="1800" b="1" dirty="0">
                <a:solidFill>
                  <a:srgbClr val="00FFFF"/>
                </a:solidFill>
                <a:sym typeface="Wingdings" panose="05000000000000000000" pitchFamily="2" charset="2"/>
              </a:rPr>
              <a:t></a:t>
            </a:r>
            <a:r>
              <a:rPr lang="de-DE" sz="1800" b="1" dirty="0">
                <a:solidFill>
                  <a:srgbClr val="00FFFF"/>
                </a:solidFill>
              </a:rPr>
              <a:t> Apfel</a:t>
            </a:r>
            <a:endParaRPr lang="de-DE" sz="1800" dirty="0">
              <a:solidFill>
                <a:srgbClr val="00FFFF"/>
              </a:solidFill>
            </a:endParaRPr>
          </a:p>
          <a:p>
            <a:pPr marL="342900" indent="-342900">
              <a:buFont typeface="+mj-lt"/>
              <a:buAutoNum type="arabicPeriod"/>
            </a:pPr>
            <a:r>
              <a:rPr lang="de-DE" sz="1800" dirty="0"/>
              <a:t>In welcher Filmreihe taucht der Jedi-Meister </a:t>
            </a:r>
            <a:r>
              <a:rPr lang="de-DE" sz="1800" dirty="0" err="1"/>
              <a:t>Yoda</a:t>
            </a:r>
            <a:r>
              <a:rPr lang="de-DE" sz="1800" dirty="0"/>
              <a:t> auf? </a:t>
            </a:r>
            <a:r>
              <a:rPr lang="de-DE" sz="1800" b="1" dirty="0">
                <a:solidFill>
                  <a:srgbClr val="00FFFF"/>
                </a:solidFill>
                <a:sym typeface="Wingdings" panose="05000000000000000000" pitchFamily="2" charset="2"/>
              </a:rPr>
              <a:t></a:t>
            </a:r>
            <a:r>
              <a:rPr lang="de-DE" sz="1800" b="1" dirty="0">
                <a:solidFill>
                  <a:srgbClr val="00FFFF"/>
                </a:solidFill>
              </a:rPr>
              <a:t> Star </a:t>
            </a:r>
            <a:r>
              <a:rPr lang="de-DE" sz="1800" b="1" dirty="0" err="1">
                <a:solidFill>
                  <a:srgbClr val="00FFFF"/>
                </a:solidFill>
              </a:rPr>
              <a:t>Wars</a:t>
            </a:r>
            <a:endParaRPr lang="de-DE" sz="1800" b="1" dirty="0">
              <a:solidFill>
                <a:srgbClr val="00FFFF"/>
              </a:solidFill>
            </a:endParaRPr>
          </a:p>
          <a:p>
            <a:pPr marL="342900" indent="-342900">
              <a:buFont typeface="+mj-lt"/>
              <a:buAutoNum type="arabicPeriod"/>
            </a:pPr>
            <a:r>
              <a:rPr lang="de-DE" sz="1800" dirty="0"/>
              <a:t>Die richterliche Gewalt nennt man in Deutschland… </a:t>
            </a:r>
            <a:r>
              <a:rPr lang="de-DE" sz="1800" b="1" dirty="0">
                <a:solidFill>
                  <a:srgbClr val="00FFFF"/>
                </a:solidFill>
                <a:sym typeface="Wingdings" panose="05000000000000000000" pitchFamily="2" charset="2"/>
              </a:rPr>
              <a:t></a:t>
            </a:r>
            <a:r>
              <a:rPr lang="de-DE" sz="1800" b="1" dirty="0">
                <a:solidFill>
                  <a:srgbClr val="00FFFF"/>
                </a:solidFill>
              </a:rPr>
              <a:t> Judikative</a:t>
            </a:r>
            <a:endParaRPr lang="de-DE" sz="1800" dirty="0">
              <a:solidFill>
                <a:srgbClr val="00FFFF"/>
              </a:solidFill>
            </a:endParaRPr>
          </a:p>
          <a:p>
            <a:pPr marL="342900" indent="-342900">
              <a:buFont typeface="+mj-lt"/>
              <a:buAutoNum type="arabicPeriod"/>
            </a:pPr>
            <a:r>
              <a:rPr lang="de-DE" sz="1800" dirty="0"/>
              <a:t>Was für ein Gewässer ist der Lago Maggiore? </a:t>
            </a:r>
            <a:r>
              <a:rPr lang="de-DE" sz="1800" b="1" dirty="0">
                <a:solidFill>
                  <a:srgbClr val="00FFFF"/>
                </a:solidFill>
                <a:sym typeface="Wingdings" panose="05000000000000000000" pitchFamily="2" charset="2"/>
              </a:rPr>
              <a:t></a:t>
            </a:r>
            <a:r>
              <a:rPr lang="de-DE" sz="1800" b="1" dirty="0">
                <a:solidFill>
                  <a:srgbClr val="00FFFF"/>
                </a:solidFill>
              </a:rPr>
              <a:t> See</a:t>
            </a:r>
          </a:p>
          <a:p>
            <a:pPr marL="342900" indent="-342900">
              <a:buFont typeface="+mj-lt"/>
              <a:buAutoNum type="arabicPeriod"/>
            </a:pPr>
            <a:r>
              <a:rPr lang="de-DE" sz="1800" dirty="0"/>
              <a:t>Mit einem Heiratsantrag hält man redensartlich um welchen Körperteil an?</a:t>
            </a:r>
            <a:r>
              <a:rPr lang="de-DE" sz="1800" b="1" dirty="0">
                <a:solidFill>
                  <a:srgbClr val="00FFFF"/>
                </a:solidFill>
              </a:rPr>
              <a:t> </a:t>
            </a:r>
            <a:r>
              <a:rPr lang="de-DE" sz="1800" b="1" dirty="0">
                <a:solidFill>
                  <a:srgbClr val="00FFFF"/>
                </a:solidFill>
                <a:sym typeface="Wingdings" panose="05000000000000000000" pitchFamily="2" charset="2"/>
              </a:rPr>
              <a:t></a:t>
            </a:r>
            <a:r>
              <a:rPr lang="de-DE" sz="1800" b="1" dirty="0">
                <a:solidFill>
                  <a:srgbClr val="00FFFF"/>
                </a:solidFill>
              </a:rPr>
              <a:t> Hand</a:t>
            </a:r>
          </a:p>
          <a:p>
            <a:pPr marL="342900" indent="-342900">
              <a:buFont typeface="+mj-lt"/>
              <a:buAutoNum type="arabicPeriod"/>
            </a:pPr>
            <a:r>
              <a:rPr lang="de-DE" sz="1800" dirty="0"/>
              <a:t>Nach welchem Philosophen ist die Universität Kaliningrad benannt? </a:t>
            </a:r>
            <a:r>
              <a:rPr lang="de-DE" sz="1800" b="1" dirty="0">
                <a:solidFill>
                  <a:srgbClr val="00FFFF"/>
                </a:solidFill>
                <a:sym typeface="Wingdings" panose="05000000000000000000" pitchFamily="2" charset="2"/>
              </a:rPr>
              <a:t></a:t>
            </a:r>
            <a:r>
              <a:rPr lang="de-DE" sz="1800" b="1" dirty="0">
                <a:solidFill>
                  <a:srgbClr val="00FFFF"/>
                </a:solidFill>
              </a:rPr>
              <a:t> Immanuel Kant</a:t>
            </a:r>
            <a:endParaRPr lang="de-DE" sz="1800" dirty="0">
              <a:solidFill>
                <a:srgbClr val="00FFFF"/>
              </a:solidFill>
            </a:endParaRPr>
          </a:p>
          <a:p>
            <a:pPr marL="342900" indent="-342900">
              <a:buFont typeface="+mj-lt"/>
              <a:buAutoNum type="arabicPeriod"/>
            </a:pPr>
            <a:r>
              <a:rPr lang="de-DE" sz="1800" dirty="0"/>
              <a:t>Bei welchen Vögeln beobachtet man den schnellsten Flügelschlag? </a:t>
            </a:r>
            <a:r>
              <a:rPr lang="de-DE" sz="1800" b="1" dirty="0">
                <a:solidFill>
                  <a:srgbClr val="00FFFF"/>
                </a:solidFill>
                <a:sym typeface="Wingdings" panose="05000000000000000000" pitchFamily="2" charset="2"/>
              </a:rPr>
              <a:t></a:t>
            </a:r>
            <a:r>
              <a:rPr lang="de-DE" sz="1800" b="1" dirty="0">
                <a:solidFill>
                  <a:srgbClr val="00FFFF"/>
                </a:solidFill>
              </a:rPr>
              <a:t> Kolibris</a:t>
            </a:r>
          </a:p>
          <a:p>
            <a:pPr marL="342900" indent="-342900">
              <a:buFont typeface="+mj-lt"/>
              <a:buAutoNum type="arabicPeriod"/>
            </a:pPr>
            <a:r>
              <a:rPr lang="de-DE" sz="1800" dirty="0"/>
              <a:t>Wie lautet das deutsche Wort für die Zeitform Präsens? </a:t>
            </a:r>
            <a:r>
              <a:rPr lang="de-DE" sz="1800" b="1" dirty="0">
                <a:solidFill>
                  <a:srgbClr val="00FFFF"/>
                </a:solidFill>
                <a:sym typeface="Wingdings" panose="05000000000000000000" pitchFamily="2" charset="2"/>
              </a:rPr>
              <a:t></a:t>
            </a:r>
            <a:r>
              <a:rPr lang="de-DE" sz="1800" b="1" dirty="0">
                <a:solidFill>
                  <a:srgbClr val="00FFFF"/>
                </a:solidFill>
              </a:rPr>
              <a:t> Gegenwart</a:t>
            </a:r>
          </a:p>
          <a:p>
            <a:pPr marL="342900" indent="-342900">
              <a:buFont typeface="+mj-lt"/>
              <a:buAutoNum type="arabicPeriod"/>
            </a:pPr>
            <a:r>
              <a:rPr lang="de-DE" sz="1800" dirty="0"/>
              <a:t>Über welchen </a:t>
            </a:r>
            <a:r>
              <a:rPr lang="de-DE" sz="1800" dirty="0" smtClean="0"/>
              <a:t>Vogel </a:t>
            </a:r>
            <a:r>
              <a:rPr lang="de-DE" sz="1800" dirty="0"/>
              <a:t>heißt es fälschlicherweise, </a:t>
            </a:r>
            <a:r>
              <a:rPr lang="de-DE" sz="1800" dirty="0" smtClean="0"/>
              <a:t>dass er den Kopf bei </a:t>
            </a:r>
            <a:r>
              <a:rPr lang="de-DE" sz="1800" dirty="0"/>
              <a:t>Gefahr </a:t>
            </a:r>
            <a:r>
              <a:rPr lang="de-DE" sz="1800" dirty="0" smtClean="0"/>
              <a:t>in </a:t>
            </a:r>
            <a:r>
              <a:rPr lang="de-DE" sz="1800" dirty="0"/>
              <a:t>den Sand? </a:t>
            </a:r>
            <a:r>
              <a:rPr lang="de-DE" sz="1800" b="1" dirty="0">
                <a:solidFill>
                  <a:srgbClr val="00FFFF"/>
                </a:solidFill>
                <a:sym typeface="Wingdings" panose="05000000000000000000" pitchFamily="2" charset="2"/>
              </a:rPr>
              <a:t></a:t>
            </a:r>
            <a:r>
              <a:rPr lang="de-DE" sz="1800" b="1" dirty="0">
                <a:solidFill>
                  <a:srgbClr val="00FFFF"/>
                </a:solidFill>
              </a:rPr>
              <a:t> Strauß</a:t>
            </a:r>
          </a:p>
          <a:p>
            <a:pPr marL="342900" indent="-342900">
              <a:buFont typeface="+mj-lt"/>
              <a:buAutoNum type="arabicPeriod"/>
            </a:pPr>
            <a:r>
              <a:rPr lang="de-DE" sz="1800" dirty="0"/>
              <a:t>Eine bei der Kommunion gereichte Hostie ist eine dünne ...? </a:t>
            </a:r>
            <a:r>
              <a:rPr lang="de-DE" sz="1800" b="1" dirty="0">
                <a:solidFill>
                  <a:srgbClr val="00FFFF"/>
                </a:solidFill>
                <a:sym typeface="Wingdings" panose="05000000000000000000" pitchFamily="2" charset="2"/>
              </a:rPr>
              <a:t></a:t>
            </a:r>
            <a:r>
              <a:rPr lang="de-DE" sz="1800" b="1" dirty="0">
                <a:solidFill>
                  <a:srgbClr val="00FFFF"/>
                </a:solidFill>
              </a:rPr>
              <a:t> </a:t>
            </a:r>
            <a:r>
              <a:rPr lang="de-DE" sz="1800" b="1" dirty="0" smtClean="0">
                <a:solidFill>
                  <a:srgbClr val="00FFFF"/>
                </a:solidFill>
              </a:rPr>
              <a:t>Oblate   </a:t>
            </a:r>
          </a:p>
        </p:txBody>
      </p:sp>
      <p:sp>
        <p:nvSpPr>
          <p:cNvPr id="5" name="Rechteck 4"/>
          <p:cNvSpPr/>
          <p:nvPr/>
        </p:nvSpPr>
        <p:spPr>
          <a:xfrm>
            <a:off x="8341388" y="808687"/>
            <a:ext cx="993621" cy="30035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p:cNvSpPr/>
          <p:nvPr/>
        </p:nvSpPr>
        <p:spPr>
          <a:xfrm>
            <a:off x="6096000" y="1180002"/>
            <a:ext cx="1531887" cy="27846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Rechteck 6"/>
          <p:cNvSpPr/>
          <p:nvPr/>
        </p:nvSpPr>
        <p:spPr>
          <a:xfrm>
            <a:off x="6568650" y="1518879"/>
            <a:ext cx="1772738" cy="32227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Rechteck 7"/>
          <p:cNvSpPr/>
          <p:nvPr/>
        </p:nvSpPr>
        <p:spPr>
          <a:xfrm>
            <a:off x="6373665" y="2250992"/>
            <a:ext cx="1066191" cy="409607"/>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1" name="Rechteck 10"/>
          <p:cNvSpPr/>
          <p:nvPr/>
        </p:nvSpPr>
        <p:spPr>
          <a:xfrm>
            <a:off x="6521460" y="1913943"/>
            <a:ext cx="1539976" cy="37364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Rechteck 11"/>
          <p:cNvSpPr/>
          <p:nvPr/>
        </p:nvSpPr>
        <p:spPr>
          <a:xfrm>
            <a:off x="6225870" y="2660599"/>
            <a:ext cx="1402017" cy="363426"/>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Rechteck 12"/>
          <p:cNvSpPr/>
          <p:nvPr/>
        </p:nvSpPr>
        <p:spPr>
          <a:xfrm>
            <a:off x="7786457" y="3024025"/>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4" name="Rechteck 13"/>
          <p:cNvSpPr/>
          <p:nvPr/>
        </p:nvSpPr>
        <p:spPr>
          <a:xfrm>
            <a:off x="6884925" y="3401003"/>
            <a:ext cx="1355185" cy="28392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Rechteck 15"/>
          <p:cNvSpPr/>
          <p:nvPr/>
        </p:nvSpPr>
        <p:spPr>
          <a:xfrm>
            <a:off x="6643902" y="3794593"/>
            <a:ext cx="1417534" cy="26731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Rechteck 16"/>
          <p:cNvSpPr/>
          <p:nvPr/>
        </p:nvSpPr>
        <p:spPr>
          <a:xfrm>
            <a:off x="5818734" y="4149994"/>
            <a:ext cx="1109861" cy="321133"/>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Rechteck 14"/>
          <p:cNvSpPr/>
          <p:nvPr/>
        </p:nvSpPr>
        <p:spPr>
          <a:xfrm>
            <a:off x="9097342" y="4534807"/>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Rechteck 17"/>
          <p:cNvSpPr/>
          <p:nvPr/>
        </p:nvSpPr>
        <p:spPr>
          <a:xfrm>
            <a:off x="8316067" y="4893961"/>
            <a:ext cx="2068154" cy="31850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9" name="Rechteck 18"/>
          <p:cNvSpPr/>
          <p:nvPr/>
        </p:nvSpPr>
        <p:spPr>
          <a:xfrm>
            <a:off x="8443421" y="5296240"/>
            <a:ext cx="2146943"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0" name="Rechteck 19"/>
          <p:cNvSpPr/>
          <p:nvPr/>
        </p:nvSpPr>
        <p:spPr>
          <a:xfrm>
            <a:off x="6880872" y="5676846"/>
            <a:ext cx="1562549" cy="312859"/>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1" name="Rechteck 20"/>
          <p:cNvSpPr/>
          <p:nvPr/>
        </p:nvSpPr>
        <p:spPr>
          <a:xfrm>
            <a:off x="10744521" y="5989705"/>
            <a:ext cx="1160248" cy="325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22" name="Rechteck 21"/>
          <p:cNvSpPr/>
          <p:nvPr/>
        </p:nvSpPr>
        <p:spPr>
          <a:xfrm>
            <a:off x="7439856" y="6384602"/>
            <a:ext cx="1160248" cy="325245"/>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8206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250"/>
                                        <p:tgtEl>
                                          <p:spTgt spid="5"/>
                                        </p:tgtEl>
                                      </p:cBhvr>
                                    </p:animEffect>
                                    <p:set>
                                      <p:cBhvr>
                                        <p:cTn id="11" dur="1" fill="hold">
                                          <p:stCondLst>
                                            <p:cond delay="249"/>
                                          </p:stCondLst>
                                        </p:cTn>
                                        <p:tgtEl>
                                          <p:spTgt spid="5"/>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250"/>
                                        <p:tgtEl>
                                          <p:spTgt spid="6"/>
                                        </p:tgtEl>
                                      </p:cBhvr>
                                    </p:animEffect>
                                    <p:set>
                                      <p:cBhvr>
                                        <p:cTn id="18" dur="1" fill="hold">
                                          <p:stCondLst>
                                            <p:cond delay="249"/>
                                          </p:stCondLst>
                                        </p:cTn>
                                        <p:tgtEl>
                                          <p:spTgt spid="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250"/>
                                        <p:tgtEl>
                                          <p:spTgt spid="7"/>
                                        </p:tgtEl>
                                      </p:cBhvr>
                                    </p:animEffect>
                                    <p:set>
                                      <p:cBhvr>
                                        <p:cTn id="25" dur="1" fill="hold">
                                          <p:stCondLst>
                                            <p:cond delay="249"/>
                                          </p:stCondLst>
                                        </p:cTn>
                                        <p:tgtEl>
                                          <p:spTgt spid="7"/>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50"/>
                                        <p:tgtEl>
                                          <p:spTgt spid="11"/>
                                        </p:tgtEl>
                                      </p:cBhvr>
                                    </p:animEffect>
                                    <p:set>
                                      <p:cBhvr>
                                        <p:cTn id="32" dur="1" fill="hold">
                                          <p:stCondLst>
                                            <p:cond delay="249"/>
                                          </p:stCondLst>
                                        </p:cTn>
                                        <p:tgtEl>
                                          <p:spTgt spid="11"/>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250"/>
                                        <p:tgtEl>
                                          <p:spTgt spid="8"/>
                                        </p:tgtEl>
                                      </p:cBhvr>
                                    </p:animEffect>
                                    <p:set>
                                      <p:cBhvr>
                                        <p:cTn id="39" dur="1" fill="hold">
                                          <p:stCondLst>
                                            <p:cond delay="249"/>
                                          </p:stCondLst>
                                        </p:cTn>
                                        <p:tgtEl>
                                          <p:spTgt spid="8"/>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250"/>
                                        <p:tgtEl>
                                          <p:spTgt spid="12"/>
                                        </p:tgtEl>
                                      </p:cBhvr>
                                    </p:animEffect>
                                    <p:set>
                                      <p:cBhvr>
                                        <p:cTn id="46" dur="1" fill="hold">
                                          <p:stCondLst>
                                            <p:cond delay="249"/>
                                          </p:stCondLst>
                                        </p:cTn>
                                        <p:tgtEl>
                                          <p:spTgt spid="1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250"/>
                                        <p:tgtEl>
                                          <p:spTgt spid="13"/>
                                        </p:tgtEl>
                                      </p:cBhvr>
                                    </p:animEffect>
                                    <p:set>
                                      <p:cBhvr>
                                        <p:cTn id="53" dur="1" fill="hold">
                                          <p:stCondLst>
                                            <p:cond delay="249"/>
                                          </p:stCondLst>
                                        </p:cTn>
                                        <p:tgtEl>
                                          <p:spTgt spid="13"/>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250"/>
                                        <p:tgtEl>
                                          <p:spTgt spid="14"/>
                                        </p:tgtEl>
                                      </p:cBhvr>
                                    </p:animEffect>
                                    <p:set>
                                      <p:cBhvr>
                                        <p:cTn id="60" dur="1" fill="hold">
                                          <p:stCondLst>
                                            <p:cond delay="249"/>
                                          </p:stCondLst>
                                        </p:cTn>
                                        <p:tgtEl>
                                          <p:spTgt spid="14"/>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50"/>
                                        <p:tgtEl>
                                          <p:spTgt spid="16"/>
                                        </p:tgtEl>
                                      </p:cBhvr>
                                    </p:animEffect>
                                    <p:set>
                                      <p:cBhvr>
                                        <p:cTn id="67" dur="1" fill="hold">
                                          <p:stCondLst>
                                            <p:cond delay="249"/>
                                          </p:stCondLst>
                                        </p:cTn>
                                        <p:tgtEl>
                                          <p:spTgt spid="16"/>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250"/>
                                        <p:tgtEl>
                                          <p:spTgt spid="17"/>
                                        </p:tgtEl>
                                      </p:cBhvr>
                                    </p:animEffect>
                                    <p:set>
                                      <p:cBhvr>
                                        <p:cTn id="74" dur="1" fill="hold">
                                          <p:stCondLst>
                                            <p:cond delay="249"/>
                                          </p:stCondLst>
                                        </p:cTn>
                                        <p:tgtEl>
                                          <p:spTgt spid="17"/>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250"/>
                                        <p:tgtEl>
                                          <p:spTgt spid="15"/>
                                        </p:tgtEl>
                                      </p:cBhvr>
                                    </p:animEffect>
                                    <p:set>
                                      <p:cBhvr>
                                        <p:cTn id="81" dur="1" fill="hold">
                                          <p:stCondLst>
                                            <p:cond delay="249"/>
                                          </p:stCondLst>
                                        </p:cTn>
                                        <p:tgtEl>
                                          <p:spTgt spid="15"/>
                                        </p:tgtEl>
                                        <p:attrNameLst>
                                          <p:attrName>style.visibility</p:attrName>
                                        </p:attrNameLst>
                                      </p:cBhvr>
                                      <p:to>
                                        <p:strVal val="hidden"/>
                                      </p:to>
                                    </p:set>
                                  </p:childTnLst>
                                </p:cTn>
                              </p:par>
                              <p:par>
                                <p:cTn id="82" presetID="1" presetClass="entr" presetSubtype="0" fill="hold" nodeType="withEffect">
                                  <p:stCondLst>
                                    <p:cond delay="0"/>
                                  </p:stCondLst>
                                  <p:childTnLst>
                                    <p:set>
                                      <p:cBhvr>
                                        <p:cTn id="83"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0" nodeType="clickEffect">
                                  <p:stCondLst>
                                    <p:cond delay="0"/>
                                  </p:stCondLst>
                                  <p:childTnLst>
                                    <p:animEffect transition="out" filter="fade">
                                      <p:cBhvr>
                                        <p:cTn id="87" dur="250"/>
                                        <p:tgtEl>
                                          <p:spTgt spid="18"/>
                                        </p:tgtEl>
                                      </p:cBhvr>
                                    </p:animEffect>
                                    <p:set>
                                      <p:cBhvr>
                                        <p:cTn id="88" dur="1" fill="hold">
                                          <p:stCondLst>
                                            <p:cond delay="249"/>
                                          </p:stCondLst>
                                        </p:cTn>
                                        <p:tgtEl>
                                          <p:spTgt spid="18"/>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250"/>
                                        <p:tgtEl>
                                          <p:spTgt spid="19"/>
                                        </p:tgtEl>
                                      </p:cBhvr>
                                    </p:animEffect>
                                    <p:set>
                                      <p:cBhvr>
                                        <p:cTn id="95" dur="1" fill="hold">
                                          <p:stCondLst>
                                            <p:cond delay="249"/>
                                          </p:stCondLst>
                                        </p:cTn>
                                        <p:tgtEl>
                                          <p:spTgt spid="19"/>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0" nodeType="clickEffect">
                                  <p:stCondLst>
                                    <p:cond delay="0"/>
                                  </p:stCondLst>
                                  <p:childTnLst>
                                    <p:animEffect transition="out" filter="fade">
                                      <p:cBhvr>
                                        <p:cTn id="101" dur="250"/>
                                        <p:tgtEl>
                                          <p:spTgt spid="20"/>
                                        </p:tgtEl>
                                      </p:cBhvr>
                                    </p:animEffect>
                                    <p:set>
                                      <p:cBhvr>
                                        <p:cTn id="102" dur="1" fill="hold">
                                          <p:stCondLst>
                                            <p:cond delay="249"/>
                                          </p:stCondLst>
                                        </p:cTn>
                                        <p:tgtEl>
                                          <p:spTgt spid="20"/>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250"/>
                                        <p:tgtEl>
                                          <p:spTgt spid="21"/>
                                        </p:tgtEl>
                                      </p:cBhvr>
                                    </p:animEffect>
                                    <p:set>
                                      <p:cBhvr>
                                        <p:cTn id="109" dur="1" fill="hold">
                                          <p:stCondLst>
                                            <p:cond delay="249"/>
                                          </p:stCondLst>
                                        </p:cTn>
                                        <p:tgtEl>
                                          <p:spTgt spid="21"/>
                                        </p:tgtEl>
                                        <p:attrNameLst>
                                          <p:attrName>style.visibility</p:attrName>
                                        </p:attrNameLst>
                                      </p:cBhvr>
                                      <p:to>
                                        <p:strVal val="hidden"/>
                                      </p:to>
                                    </p:set>
                                  </p:childTnLst>
                                </p:cTn>
                              </p:par>
                              <p:par>
                                <p:cTn id="110" presetID="1" presetClass="entr" presetSubtype="0" fill="hold" nodeType="withEffect">
                                  <p:stCondLst>
                                    <p:cond delay="0"/>
                                  </p:stCondLst>
                                  <p:childTnLst>
                                    <p:set>
                                      <p:cBhvr>
                                        <p:cTn id="111"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0" nodeType="clickEffect">
                                  <p:stCondLst>
                                    <p:cond delay="0"/>
                                  </p:stCondLst>
                                  <p:childTnLst>
                                    <p:animEffect transition="out" filter="fade">
                                      <p:cBhvr>
                                        <p:cTn id="115" dur="250"/>
                                        <p:tgtEl>
                                          <p:spTgt spid="22"/>
                                        </p:tgtEl>
                                      </p:cBhvr>
                                    </p:animEffect>
                                    <p:set>
                                      <p:cBhvr>
                                        <p:cTn id="116" dur="1" fill="hold">
                                          <p:stCondLst>
                                            <p:cond delay="24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8" grpId="0" animBg="1"/>
      <p:bldP spid="11" grpId="0" animBg="1"/>
      <p:bldP spid="12" grpId="0" animBg="1"/>
      <p:bldP spid="13" grpId="0" animBg="1"/>
      <p:bldP spid="14" grpId="0" animBg="1"/>
      <p:bldP spid="16" grpId="0" animBg="1"/>
      <p:bldP spid="17" grpId="0" animBg="1"/>
      <p:bldP spid="15" grpId="0" animBg="1"/>
      <p:bldP spid="18" grpId="0" animBg="1"/>
      <p:bldP spid="19" grpId="0" animBg="1"/>
      <p:bldP spid="20" grpId="0" animBg="1"/>
      <p:bldP spid="21" grpId="0" animBg="1"/>
      <p:bldP spid="22" grpId="0" animBg="1"/>
    </p:bldLst>
  </p:timing>
</p:sld>
</file>

<file path=ppt/theme/theme1.xml><?xml version="1.0" encoding="utf-8"?>
<a:theme xmlns:a="http://schemas.openxmlformats.org/drawingml/2006/main" name="Kondensstreifen">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Kondensstreifen </Template>
  <TotalTime>0</TotalTime>
  <Words>3800</Words>
  <Application>Microsoft Office PowerPoint</Application>
  <PresentationFormat>Breitbild</PresentationFormat>
  <Paragraphs>850</Paragraphs>
  <Slides>55</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55</vt:i4>
      </vt:variant>
    </vt:vector>
  </HeadingPairs>
  <TitlesOfParts>
    <vt:vector size="61" baseType="lpstr">
      <vt:lpstr>Arial</vt:lpstr>
      <vt:lpstr>Calibri</vt:lpstr>
      <vt:lpstr>Century Gothic</vt:lpstr>
      <vt:lpstr>hello honey - Personal Use</vt:lpstr>
      <vt:lpstr>Wingdings</vt:lpstr>
      <vt:lpstr>Kondensstreifen</vt:lpstr>
      <vt:lpstr>Gefragt gejagt</vt:lpstr>
      <vt:lpstr>Regeln / Erklärung</vt:lpstr>
      <vt:lpstr>Regeln</vt:lpstr>
      <vt:lpstr>Schnellfragerunde</vt:lpstr>
      <vt:lpstr>Schnellfragerunde #1</vt:lpstr>
      <vt:lpstr>Schnellfragerunde #2</vt:lpstr>
      <vt:lpstr>Schnellfragerunde #3</vt:lpstr>
      <vt:lpstr>Schnellfragerunde #4</vt:lpstr>
      <vt:lpstr>Schnellfragerunde #5</vt:lpstr>
      <vt:lpstr>Schnellfragerunde Jäger*in</vt:lpstr>
      <vt:lpstr>PowerPoint-Präsentation</vt:lpstr>
      <vt:lpstr>Runde 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Endrunde</vt:lpstr>
      <vt:lpstr>Team</vt:lpstr>
      <vt:lpstr>Finale Schnellfragerunde</vt:lpstr>
      <vt:lpstr>Finale Schnellfragerunde</vt:lpstr>
      <vt:lpstr>Finale Schnellfragerunde</vt:lpstr>
      <vt:lpstr>Jäger*in</vt:lpstr>
      <vt:lpstr>Finale Schnellfragerunde Jäger*in</vt:lpstr>
      <vt:lpstr>Finale Schnellfragerunde Jäger*in</vt:lpstr>
      <vt:lpstr>Finale Schnellfragerunde Jäger*in</vt:lpstr>
    </vt:vector>
  </TitlesOfParts>
  <Company>EJW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Gefragt gejagt</dc:title>
  <dc:creator>Schnabel, Mirjam</dc:creator>
  <cp:lastModifiedBy>Schnabel, Mirjam</cp:lastModifiedBy>
  <cp:revision>77</cp:revision>
  <dcterms:created xsi:type="dcterms:W3CDTF">2021-05-10T11:35:59Z</dcterms:created>
  <dcterms:modified xsi:type="dcterms:W3CDTF">2021-05-19T10:23:41Z</dcterms:modified>
</cp:coreProperties>
</file>