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65" r:id="rId2"/>
    <p:sldId id="256" r:id="rId3"/>
    <p:sldId id="257" r:id="rId4"/>
    <p:sldId id="258" r:id="rId5"/>
    <p:sldId id="260" r:id="rId6"/>
    <p:sldId id="261" r:id="rId7"/>
    <p:sldId id="262" r:id="rId8"/>
    <p:sldId id="266" r:id="rId9"/>
  </p:sldIdLst>
  <p:sldSz cx="7556500" cy="10693400"/>
  <p:notesSz cx="6858000" cy="9144000"/>
  <p:embeddedFontLst>
    <p:embeddedFont>
      <p:font typeface="A Day Without Sun Text" panose="020B0604020202020204" charset="0"/>
      <p:regular r:id="rId11"/>
    </p:embeddedFont>
    <p:embeddedFont>
      <p:font typeface="A Day Without Sun Text Bold"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2563"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8EDE9-05D9-45AB-9DF5-DEFBBDFC102E}" type="datetimeFigureOut">
              <a:rPr lang="de-DE" smtClean="0"/>
              <a:t>07.05.2026</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93C5A-CD16-4B4A-AE75-969F4FD36E06}" type="slidenum">
              <a:rPr lang="de-DE" smtClean="0"/>
              <a:t>‹Nr.›</a:t>
            </a:fld>
            <a:endParaRPr lang="de-DE"/>
          </a:p>
        </p:txBody>
      </p:sp>
    </p:spTree>
    <p:extLst>
      <p:ext uri="{BB962C8B-B14F-4D97-AF65-F5344CB8AC3E}">
        <p14:creationId xmlns:p14="http://schemas.microsoft.com/office/powerpoint/2010/main" val="66609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C93C5A-CD16-4B4A-AE75-969F4FD36E06}" type="slidenum">
              <a:rPr lang="de-DE" smtClean="0"/>
              <a:t>7</a:t>
            </a:fld>
            <a:endParaRPr lang="de-DE"/>
          </a:p>
        </p:txBody>
      </p:sp>
    </p:spTree>
    <p:extLst>
      <p:ext uri="{BB962C8B-B14F-4D97-AF65-F5344CB8AC3E}">
        <p14:creationId xmlns:p14="http://schemas.microsoft.com/office/powerpoint/2010/main" val="348965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CFD6E1D-4BD0-495B-B1AC-31F66FAB2EA2}"/>
              </a:ext>
            </a:extLst>
          </p:cNvPr>
          <p:cNvSpPr/>
          <p:nvPr/>
        </p:nvSpPr>
        <p:spPr>
          <a:xfrm>
            <a:off x="-502920" y="8900160"/>
            <a:ext cx="4650166" cy="2243564"/>
          </a:xfrm>
          <a:custGeom>
            <a:avLst/>
            <a:gdLst/>
            <a:ahLst/>
            <a:cxnLst/>
            <a:rect l="l" t="t" r="r" b="b"/>
            <a:pathLst>
              <a:path w="4583648" h="2291824">
                <a:moveTo>
                  <a:pt x="0" y="0"/>
                </a:moveTo>
                <a:lnTo>
                  <a:pt x="4583648" y="0"/>
                </a:lnTo>
                <a:lnTo>
                  <a:pt x="4583648" y="2291824"/>
                </a:lnTo>
                <a:lnTo>
                  <a:pt x="0" y="2291824"/>
                </a:lnTo>
                <a:lnTo>
                  <a:pt x="0" y="0"/>
                </a:lnTo>
                <a:close/>
              </a:path>
            </a:pathLst>
          </a:custGeom>
          <a:blipFill>
            <a:blip r:embed="rId2"/>
            <a:stretch>
              <a:fillRect/>
            </a:stretch>
          </a:blipFill>
        </p:spPr>
      </p:sp>
      <p:sp>
        <p:nvSpPr>
          <p:cNvPr id="2" name="Freeform 2"/>
          <p:cNvSpPr/>
          <p:nvPr/>
        </p:nvSpPr>
        <p:spPr>
          <a:xfrm>
            <a:off x="4775874" y="9061008"/>
            <a:ext cx="2676126" cy="1338063"/>
          </a:xfrm>
          <a:custGeom>
            <a:avLst/>
            <a:gdLst/>
            <a:ahLst/>
            <a:cxnLst/>
            <a:rect l="l" t="t" r="r" b="b"/>
            <a:pathLst>
              <a:path w="2676126" h="1338063">
                <a:moveTo>
                  <a:pt x="0" y="0"/>
                </a:moveTo>
                <a:lnTo>
                  <a:pt x="2676126" y="0"/>
                </a:lnTo>
                <a:lnTo>
                  <a:pt x="2676126" y="1338063"/>
                </a:lnTo>
                <a:lnTo>
                  <a:pt x="0" y="1338063"/>
                </a:lnTo>
                <a:lnTo>
                  <a:pt x="0" y="0"/>
                </a:lnTo>
                <a:close/>
              </a:path>
            </a:pathLst>
          </a:custGeom>
          <a:blipFill>
            <a:blip r:embed="rId3"/>
            <a:stretch>
              <a:fillRect/>
            </a:stretch>
          </a:blipFill>
        </p:spPr>
      </p:sp>
      <p:sp>
        <p:nvSpPr>
          <p:cNvPr id="4" name="Freeform 4"/>
          <p:cNvSpPr/>
          <p:nvPr/>
        </p:nvSpPr>
        <p:spPr>
          <a:xfrm>
            <a:off x="5155465" y="5794104"/>
            <a:ext cx="4593071" cy="2296535"/>
          </a:xfrm>
          <a:custGeom>
            <a:avLst/>
            <a:gdLst/>
            <a:ahLst/>
            <a:cxnLst/>
            <a:rect l="l" t="t" r="r" b="b"/>
            <a:pathLst>
              <a:path w="4593071" h="2296535">
                <a:moveTo>
                  <a:pt x="0" y="0"/>
                </a:moveTo>
                <a:lnTo>
                  <a:pt x="4593070" y="0"/>
                </a:lnTo>
                <a:lnTo>
                  <a:pt x="4593070" y="2296536"/>
                </a:lnTo>
                <a:lnTo>
                  <a:pt x="0" y="2296536"/>
                </a:lnTo>
                <a:lnTo>
                  <a:pt x="0" y="0"/>
                </a:lnTo>
                <a:close/>
              </a:path>
            </a:pathLst>
          </a:custGeom>
          <a:blipFill>
            <a:blip r:embed="rId4"/>
            <a:stretch>
              <a:fillRect/>
            </a:stretch>
          </a:blipFill>
        </p:spPr>
      </p:sp>
      <p:sp>
        <p:nvSpPr>
          <p:cNvPr id="6" name="Freeform 6"/>
          <p:cNvSpPr/>
          <p:nvPr/>
        </p:nvSpPr>
        <p:spPr>
          <a:xfrm>
            <a:off x="-1958033" y="-914297"/>
            <a:ext cx="11476066" cy="5738033"/>
          </a:xfrm>
          <a:custGeom>
            <a:avLst/>
            <a:gdLst/>
            <a:ahLst/>
            <a:cxnLst/>
            <a:rect l="l" t="t" r="r" b="b"/>
            <a:pathLst>
              <a:path w="11476066" h="5738033">
                <a:moveTo>
                  <a:pt x="0" y="0"/>
                </a:moveTo>
                <a:lnTo>
                  <a:pt x="11476066" y="0"/>
                </a:lnTo>
                <a:lnTo>
                  <a:pt x="11476066" y="5738033"/>
                </a:lnTo>
                <a:lnTo>
                  <a:pt x="0" y="5738033"/>
                </a:lnTo>
                <a:lnTo>
                  <a:pt x="0" y="0"/>
                </a:lnTo>
                <a:close/>
              </a:path>
            </a:pathLst>
          </a:custGeom>
          <a:blipFill>
            <a:blip r:embed="rId5"/>
            <a:stretch>
              <a:fillRect/>
            </a:stretch>
          </a:blipFill>
        </p:spPr>
      </p:sp>
      <p:sp>
        <p:nvSpPr>
          <p:cNvPr id="8" name="TextBox 8"/>
          <p:cNvSpPr txBox="1"/>
          <p:nvPr/>
        </p:nvSpPr>
        <p:spPr>
          <a:xfrm>
            <a:off x="559207" y="1296187"/>
            <a:ext cx="6653968" cy="1379034"/>
          </a:xfrm>
          <a:prstGeom prst="rect">
            <a:avLst/>
          </a:prstGeom>
        </p:spPr>
        <p:txBody>
          <a:bodyPr lIns="0" tIns="0" rIns="0" bIns="0" rtlCol="0" anchor="t">
            <a:spAutoFit/>
          </a:bodyPr>
          <a:lstStyle/>
          <a:p>
            <a:pPr algn="l">
              <a:lnSpc>
                <a:spcPts val="11125"/>
              </a:lnSpc>
            </a:pPr>
            <a:r>
              <a:rPr lang="en-US" sz="7946" b="1" dirty="0">
                <a:solidFill>
                  <a:srgbClr val="1B5381"/>
                </a:solidFill>
                <a:latin typeface="A Day Without Sun Text Bold"/>
                <a:ea typeface="A Day Without Sun Text Bold"/>
                <a:cs typeface="A Day Without Sun Text Bold"/>
                <a:sym typeface="A Day Without Sun Text Bold"/>
              </a:rPr>
              <a:t>ADLER-GESCHICHTE</a:t>
            </a:r>
          </a:p>
        </p:txBody>
      </p:sp>
      <p:sp>
        <p:nvSpPr>
          <p:cNvPr id="3" name="TextBox 3"/>
          <p:cNvSpPr txBox="1"/>
          <p:nvPr/>
        </p:nvSpPr>
        <p:spPr>
          <a:xfrm>
            <a:off x="672208" y="3413377"/>
            <a:ext cx="6427965" cy="3070841"/>
          </a:xfrm>
          <a:prstGeom prst="rect">
            <a:avLst/>
          </a:prstGeom>
        </p:spPr>
        <p:txBody>
          <a:bodyPr lIns="0" tIns="0" rIns="0" bIns="0" rtlCol="0" anchor="t">
            <a:spAutoFit/>
          </a:bodyPr>
          <a:lstStyle/>
          <a:p>
            <a:pPr algn="ctr"/>
            <a:r>
              <a:rPr lang="de-DE" sz="3326" dirty="0">
                <a:solidFill>
                  <a:srgbClr val="1B5381"/>
                </a:solidFill>
                <a:latin typeface="A Day Without Sun Text"/>
                <a:ea typeface="A Day Without Sun Text"/>
                <a:cs typeface="A Day Without Sun Text"/>
                <a:sym typeface="A Day Without Sun Text"/>
              </a:rPr>
              <a:t>Eine Hoffnungsgeschichte wird hier erzählt. </a:t>
            </a:r>
          </a:p>
          <a:p>
            <a:pPr algn="ctr"/>
            <a:r>
              <a:rPr lang="de-DE" sz="3326" dirty="0">
                <a:solidFill>
                  <a:srgbClr val="1B5381"/>
                </a:solidFill>
                <a:latin typeface="A Day Without Sun Text"/>
                <a:ea typeface="A Day Without Sun Text"/>
                <a:cs typeface="A Day Without Sun Text"/>
                <a:sym typeface="A Day Without Sun Text"/>
              </a:rPr>
              <a:t>Für die Geschichte benötigt ihr eure  Klopapier-Adler.</a:t>
            </a:r>
          </a:p>
          <a:p>
            <a:pPr algn="ctr"/>
            <a:r>
              <a:rPr lang="de-DE" sz="3326" dirty="0">
                <a:solidFill>
                  <a:srgbClr val="1B5381"/>
                </a:solidFill>
                <a:latin typeface="A Day Without Sun Text"/>
                <a:ea typeface="A Day Without Sun Text"/>
                <a:cs typeface="A Day Without Sun Text"/>
                <a:sym typeface="A Day Without Sun Text"/>
              </a:rPr>
              <a:t>Wenn die Geschichte gerade erzählt wird, kommt in 5 Minuten wieder, dann geht es wieder von vorne los!</a:t>
            </a:r>
            <a:endParaRPr lang="en-US" sz="3326" dirty="0">
              <a:solidFill>
                <a:srgbClr val="1B5381"/>
              </a:solidFill>
              <a:latin typeface="A Day Without Sun Text"/>
              <a:ea typeface="A Day Without Sun Text"/>
              <a:cs typeface="A Day Without Sun Text"/>
              <a:sym typeface="A Day Without Sun Tex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2791" y="9253159"/>
            <a:ext cx="2676126" cy="1338063"/>
          </a:xfrm>
          <a:custGeom>
            <a:avLst/>
            <a:gdLst/>
            <a:ahLst/>
            <a:cxnLst/>
            <a:rect l="l" t="t" r="r" b="b"/>
            <a:pathLst>
              <a:path w="2676126" h="1338063">
                <a:moveTo>
                  <a:pt x="0" y="0"/>
                </a:moveTo>
                <a:lnTo>
                  <a:pt x="2676126" y="0"/>
                </a:lnTo>
                <a:lnTo>
                  <a:pt x="2676126" y="1338063"/>
                </a:lnTo>
                <a:lnTo>
                  <a:pt x="0" y="1338063"/>
                </a:lnTo>
                <a:lnTo>
                  <a:pt x="0" y="0"/>
                </a:lnTo>
                <a:close/>
              </a:path>
            </a:pathLst>
          </a:custGeom>
          <a:blipFill>
            <a:blip r:embed="rId2"/>
            <a:stretch>
              <a:fillRect/>
            </a:stretch>
          </a:blipFill>
        </p:spPr>
      </p:sp>
      <p:sp>
        <p:nvSpPr>
          <p:cNvPr id="4" name="Freeform 4"/>
          <p:cNvSpPr/>
          <p:nvPr/>
        </p:nvSpPr>
        <p:spPr>
          <a:xfrm>
            <a:off x="-756028" y="-775626"/>
            <a:ext cx="9167297" cy="4583648"/>
          </a:xfrm>
          <a:custGeom>
            <a:avLst/>
            <a:gdLst/>
            <a:ahLst/>
            <a:cxnLst/>
            <a:rect l="l" t="t" r="r" b="b"/>
            <a:pathLst>
              <a:path w="9167297" h="4583648">
                <a:moveTo>
                  <a:pt x="0" y="0"/>
                </a:moveTo>
                <a:lnTo>
                  <a:pt x="9167297" y="0"/>
                </a:lnTo>
                <a:lnTo>
                  <a:pt x="9167297" y="4583649"/>
                </a:lnTo>
                <a:lnTo>
                  <a:pt x="0" y="4583649"/>
                </a:lnTo>
                <a:lnTo>
                  <a:pt x="0" y="0"/>
                </a:lnTo>
                <a:close/>
              </a:path>
            </a:pathLst>
          </a:custGeom>
          <a:blipFill>
            <a:blip r:embed="rId3"/>
            <a:stretch>
              <a:fillRect/>
            </a:stretch>
          </a:blipFill>
        </p:spPr>
      </p:sp>
      <p:sp>
        <p:nvSpPr>
          <p:cNvPr id="5" name="Freeform 5"/>
          <p:cNvSpPr/>
          <p:nvPr/>
        </p:nvSpPr>
        <p:spPr>
          <a:xfrm>
            <a:off x="4512176" y="9056114"/>
            <a:ext cx="4583648" cy="2291824"/>
          </a:xfrm>
          <a:custGeom>
            <a:avLst/>
            <a:gdLst/>
            <a:ahLst/>
            <a:cxnLst/>
            <a:rect l="l" t="t" r="r" b="b"/>
            <a:pathLst>
              <a:path w="4583648" h="2291824">
                <a:moveTo>
                  <a:pt x="0" y="0"/>
                </a:moveTo>
                <a:lnTo>
                  <a:pt x="4583648" y="0"/>
                </a:lnTo>
                <a:lnTo>
                  <a:pt x="4583648" y="2291824"/>
                </a:lnTo>
                <a:lnTo>
                  <a:pt x="0" y="2291824"/>
                </a:lnTo>
                <a:lnTo>
                  <a:pt x="0" y="0"/>
                </a:lnTo>
                <a:close/>
              </a:path>
            </a:pathLst>
          </a:custGeom>
          <a:blipFill>
            <a:blip r:embed="rId4"/>
            <a:stretch>
              <a:fillRect/>
            </a:stretch>
          </a:blipFill>
        </p:spPr>
      </p:sp>
      <p:sp>
        <p:nvSpPr>
          <p:cNvPr id="6" name="Freeform 6"/>
          <p:cNvSpPr/>
          <p:nvPr/>
        </p:nvSpPr>
        <p:spPr>
          <a:xfrm rot="1350035">
            <a:off x="7636886" y="3668232"/>
            <a:ext cx="5335902" cy="2027643"/>
          </a:xfrm>
          <a:custGeom>
            <a:avLst/>
            <a:gdLst/>
            <a:ahLst/>
            <a:cxnLst/>
            <a:rect l="l" t="t" r="r" b="b"/>
            <a:pathLst>
              <a:path w="5335902" h="2027643">
                <a:moveTo>
                  <a:pt x="0" y="0"/>
                </a:moveTo>
                <a:lnTo>
                  <a:pt x="5335902" y="0"/>
                </a:lnTo>
                <a:lnTo>
                  <a:pt x="5335902" y="2027643"/>
                </a:lnTo>
                <a:lnTo>
                  <a:pt x="0" y="2027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1132035" y="769998"/>
            <a:ext cx="5921287" cy="1299587"/>
          </a:xfrm>
          <a:prstGeom prst="rect">
            <a:avLst/>
          </a:prstGeom>
        </p:spPr>
        <p:txBody>
          <a:bodyPr lIns="0" tIns="0" rIns="0" bIns="0" rtlCol="0" anchor="t">
            <a:spAutoFit/>
          </a:bodyPr>
          <a:lstStyle/>
          <a:p>
            <a:pPr algn="l">
              <a:lnSpc>
                <a:spcPts val="10779"/>
              </a:lnSpc>
            </a:pPr>
            <a:r>
              <a:rPr lang="en-US" sz="7699" b="1" dirty="0">
                <a:solidFill>
                  <a:srgbClr val="1B5381"/>
                </a:solidFill>
                <a:latin typeface="A Day Without Sun Text Bold"/>
                <a:ea typeface="A Day Without Sun Text Bold"/>
                <a:cs typeface="A Day Without Sun Text Bold"/>
                <a:sym typeface="A Day Without Sun Text Bold"/>
              </a:rPr>
              <a:t>KLEINE ADLER</a:t>
            </a:r>
          </a:p>
        </p:txBody>
      </p:sp>
      <p:sp>
        <p:nvSpPr>
          <p:cNvPr id="8" name="TextBox 8"/>
          <p:cNvSpPr txBox="1"/>
          <p:nvPr/>
        </p:nvSpPr>
        <p:spPr>
          <a:xfrm>
            <a:off x="779532" y="2877245"/>
            <a:ext cx="6273790" cy="6032421"/>
          </a:xfrm>
          <a:prstGeom prst="rect">
            <a:avLst/>
          </a:prstGeom>
        </p:spPr>
        <p:txBody>
          <a:bodyPr wrap="square" lIns="0" tIns="0" rIns="0" bIns="0" rtlCol="0" anchor="t">
            <a:spAutoFit/>
          </a:bodyPr>
          <a:lstStyle/>
          <a:p>
            <a:pPr marL="92075">
              <a:spcBef>
                <a:spcPts val="1200"/>
              </a:spcBef>
              <a:spcAft>
                <a:spcPts val="1200"/>
              </a:spcAft>
            </a:pPr>
            <a:r>
              <a:rPr lang="de-DE" sz="3200" dirty="0">
                <a:solidFill>
                  <a:srgbClr val="1B5381"/>
                </a:solidFill>
                <a:latin typeface="A Day Without Sun Text"/>
                <a:sym typeface="A Day Without Sun Text"/>
              </a:rPr>
              <a:t>Hier dürft ihr eure eigenen Adlerbabys basteln – so bunt, wie es euch gefällt. Dafür wird die Klopapierrolle mit einer buntem Papier beklebt. Ein dreieckiger Schnabel wird aufgeklebt, Wackelaugen befestigt und dann kommen die Federn mit Kleber an die Seiten der Klopapierrolle.</a:t>
            </a:r>
          </a:p>
          <a:p>
            <a:pPr marL="92075">
              <a:spcBef>
                <a:spcPts val="1200"/>
              </a:spcBef>
              <a:spcAft>
                <a:spcPts val="1200"/>
              </a:spcAft>
            </a:pPr>
            <a:r>
              <a:rPr lang="de-DE" sz="3200" dirty="0">
                <a:solidFill>
                  <a:srgbClr val="1B5381"/>
                </a:solidFill>
                <a:latin typeface="A Day Without Sun Text"/>
                <a:sym typeface="A Day Without Sun Text"/>
              </a:rPr>
              <a:t>NACHGEDACHT</a:t>
            </a:r>
          </a:p>
          <a:p>
            <a:pPr marL="92075">
              <a:spcBef>
                <a:spcPts val="1200"/>
              </a:spcBef>
              <a:spcAft>
                <a:spcPts val="1200"/>
              </a:spcAft>
            </a:pPr>
            <a:r>
              <a:rPr lang="de-DE" sz="3200" dirty="0">
                <a:solidFill>
                  <a:srgbClr val="1B5381"/>
                </a:solidFill>
                <a:latin typeface="A Day Without Sun Text"/>
                <a:sym typeface="A Day Without Sun Text"/>
              </a:rPr>
              <a:t>Was denkst du denn, was zeichnet</a:t>
            </a:r>
            <a:br>
              <a:rPr lang="de-DE" sz="3200" dirty="0">
                <a:solidFill>
                  <a:srgbClr val="1B5381"/>
                </a:solidFill>
                <a:latin typeface="A Day Without Sun Text"/>
                <a:sym typeface="A Day Without Sun Text"/>
              </a:rPr>
            </a:br>
            <a:r>
              <a:rPr lang="de-DE" sz="3200" dirty="0">
                <a:solidFill>
                  <a:srgbClr val="1B5381"/>
                </a:solidFill>
                <a:latin typeface="A Day Without Sun Text"/>
                <a:sym typeface="A Day Without Sun Text"/>
              </a:rPr>
              <a:t>Adler aus? Weißt du ein bisschen </a:t>
            </a:r>
            <a:br>
              <a:rPr lang="de-DE" sz="3200" dirty="0">
                <a:solidFill>
                  <a:srgbClr val="1B5381"/>
                </a:solidFill>
                <a:latin typeface="A Day Without Sun Text"/>
                <a:sym typeface="A Day Without Sun Text"/>
              </a:rPr>
            </a:br>
            <a:r>
              <a:rPr lang="de-DE" sz="3200" dirty="0">
                <a:solidFill>
                  <a:srgbClr val="1B5381"/>
                </a:solidFill>
                <a:latin typeface="A Day Without Sun Text"/>
                <a:sym typeface="A Day Without Sun Text"/>
              </a:rPr>
              <a:t>etwas über Adler?</a:t>
            </a:r>
            <a:endParaRPr lang="en-US" sz="3200" dirty="0">
              <a:solidFill>
                <a:srgbClr val="1B5381"/>
              </a:solidFill>
              <a:latin typeface="A Day Without Sun Text"/>
              <a:sym typeface="A Day Without Sun Tex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5874" y="9061008"/>
            <a:ext cx="2676126" cy="1338063"/>
          </a:xfrm>
          <a:custGeom>
            <a:avLst/>
            <a:gdLst/>
            <a:ahLst/>
            <a:cxnLst/>
            <a:rect l="l" t="t" r="r" b="b"/>
            <a:pathLst>
              <a:path w="2676126" h="1338063">
                <a:moveTo>
                  <a:pt x="0" y="0"/>
                </a:moveTo>
                <a:lnTo>
                  <a:pt x="2676126" y="0"/>
                </a:lnTo>
                <a:lnTo>
                  <a:pt x="2676126" y="1338063"/>
                </a:lnTo>
                <a:lnTo>
                  <a:pt x="0" y="1338063"/>
                </a:lnTo>
                <a:lnTo>
                  <a:pt x="0" y="0"/>
                </a:lnTo>
                <a:close/>
              </a:path>
            </a:pathLst>
          </a:custGeom>
          <a:blipFill>
            <a:blip r:embed="rId2"/>
            <a:stretch>
              <a:fillRect/>
            </a:stretch>
          </a:blipFill>
        </p:spPr>
      </p:sp>
      <p:sp>
        <p:nvSpPr>
          <p:cNvPr id="3" name="Freeform 3"/>
          <p:cNvSpPr/>
          <p:nvPr/>
        </p:nvSpPr>
        <p:spPr>
          <a:xfrm>
            <a:off x="-490970" y="-916996"/>
            <a:ext cx="9167297" cy="4583648"/>
          </a:xfrm>
          <a:custGeom>
            <a:avLst/>
            <a:gdLst/>
            <a:ahLst/>
            <a:cxnLst/>
            <a:rect l="l" t="t" r="r" b="b"/>
            <a:pathLst>
              <a:path w="9167297" h="4583648">
                <a:moveTo>
                  <a:pt x="0" y="0"/>
                </a:moveTo>
                <a:lnTo>
                  <a:pt x="9167297" y="0"/>
                </a:lnTo>
                <a:lnTo>
                  <a:pt x="9167297" y="4583649"/>
                </a:lnTo>
                <a:lnTo>
                  <a:pt x="0" y="4583649"/>
                </a:lnTo>
                <a:lnTo>
                  <a:pt x="0" y="0"/>
                </a:lnTo>
                <a:close/>
              </a:path>
            </a:pathLst>
          </a:custGeom>
          <a:blipFill>
            <a:blip r:embed="rId3"/>
            <a:stretch>
              <a:fillRect/>
            </a:stretch>
          </a:blipFill>
        </p:spPr>
      </p:sp>
      <p:sp>
        <p:nvSpPr>
          <p:cNvPr id="4" name="Freeform 4"/>
          <p:cNvSpPr/>
          <p:nvPr/>
        </p:nvSpPr>
        <p:spPr>
          <a:xfrm>
            <a:off x="-490970" y="8107247"/>
            <a:ext cx="4583648" cy="2291824"/>
          </a:xfrm>
          <a:custGeom>
            <a:avLst/>
            <a:gdLst/>
            <a:ahLst/>
            <a:cxnLst/>
            <a:rect l="l" t="t" r="r" b="b"/>
            <a:pathLst>
              <a:path w="4583648" h="2291824">
                <a:moveTo>
                  <a:pt x="0" y="0"/>
                </a:moveTo>
                <a:lnTo>
                  <a:pt x="4583649" y="0"/>
                </a:lnTo>
                <a:lnTo>
                  <a:pt x="4583649" y="2291824"/>
                </a:lnTo>
                <a:lnTo>
                  <a:pt x="0" y="2291824"/>
                </a:lnTo>
                <a:lnTo>
                  <a:pt x="0" y="0"/>
                </a:lnTo>
                <a:close/>
              </a:path>
            </a:pathLst>
          </a:custGeom>
          <a:blipFill>
            <a:blip r:embed="rId4"/>
            <a:stretch>
              <a:fillRect/>
            </a:stretch>
          </a:blipFill>
        </p:spPr>
      </p:sp>
      <p:sp>
        <p:nvSpPr>
          <p:cNvPr id="5" name="Freeform 5"/>
          <p:cNvSpPr/>
          <p:nvPr/>
        </p:nvSpPr>
        <p:spPr>
          <a:xfrm rot="1350035">
            <a:off x="7636886" y="3668232"/>
            <a:ext cx="5335902" cy="2027643"/>
          </a:xfrm>
          <a:custGeom>
            <a:avLst/>
            <a:gdLst/>
            <a:ahLst/>
            <a:cxnLst/>
            <a:rect l="l" t="t" r="r" b="b"/>
            <a:pathLst>
              <a:path w="5335902" h="2027643">
                <a:moveTo>
                  <a:pt x="0" y="0"/>
                </a:moveTo>
                <a:lnTo>
                  <a:pt x="5335902" y="0"/>
                </a:lnTo>
                <a:lnTo>
                  <a:pt x="5335902" y="2027643"/>
                </a:lnTo>
                <a:lnTo>
                  <a:pt x="0" y="2027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1132035" y="769998"/>
            <a:ext cx="5921287" cy="2690496"/>
          </a:xfrm>
          <a:prstGeom prst="rect">
            <a:avLst/>
          </a:prstGeom>
        </p:spPr>
        <p:txBody>
          <a:bodyPr lIns="0" tIns="0" rIns="0" bIns="0" rtlCol="0" anchor="t">
            <a:spAutoFit/>
          </a:bodyPr>
          <a:lstStyle/>
          <a:p>
            <a:pPr algn="l">
              <a:lnSpc>
                <a:spcPts val="10779"/>
              </a:lnSpc>
            </a:pPr>
            <a:r>
              <a:rPr lang="en-US" sz="7699" b="1" dirty="0">
                <a:solidFill>
                  <a:srgbClr val="1B5381"/>
                </a:solidFill>
                <a:latin typeface="A Day Without Sun Text Bold"/>
                <a:ea typeface="A Day Without Sun Text Bold"/>
                <a:cs typeface="A Day Without Sun Text Bold"/>
                <a:sym typeface="A Day Without Sun Text Bold"/>
              </a:rPr>
              <a:t>KRAFT MESSEN</a:t>
            </a:r>
          </a:p>
          <a:p>
            <a:pPr algn="l">
              <a:lnSpc>
                <a:spcPts val="10779"/>
              </a:lnSpc>
            </a:pPr>
            <a:endParaRPr lang="en-US" sz="7699" b="1" dirty="0">
              <a:solidFill>
                <a:srgbClr val="1B5381"/>
              </a:solidFill>
              <a:latin typeface="A Day Without Sun Text Bold"/>
              <a:ea typeface="A Day Without Sun Text Bold"/>
              <a:cs typeface="A Day Without Sun Text Bold"/>
              <a:sym typeface="A Day Without Sun Text Bold"/>
            </a:endParaRPr>
          </a:p>
        </p:txBody>
      </p:sp>
      <p:sp>
        <p:nvSpPr>
          <p:cNvPr id="9" name="TextBox 9"/>
          <p:cNvSpPr txBox="1"/>
          <p:nvPr/>
        </p:nvSpPr>
        <p:spPr>
          <a:xfrm>
            <a:off x="1161245" y="2755046"/>
            <a:ext cx="5216571" cy="2585323"/>
          </a:xfrm>
          <a:prstGeom prst="rect">
            <a:avLst/>
          </a:prstGeom>
        </p:spPr>
        <p:txBody>
          <a:bodyPr lIns="0" tIns="0" rIns="0" bIns="0" rtlCol="0" anchor="t">
            <a:spAutoFit/>
          </a:bodyPr>
          <a:lstStyle/>
          <a:p>
            <a:r>
              <a:rPr lang="de-DE" sz="2800" dirty="0">
                <a:solidFill>
                  <a:srgbClr val="1B5381"/>
                </a:solidFill>
                <a:latin typeface="A Day Without Sun Text"/>
                <a:ea typeface="A Day Without Sun Text"/>
                <a:cs typeface="A Day Without Sun Text"/>
                <a:sym typeface="A Day Without Sun Text"/>
              </a:rPr>
              <a:t>Hier darfst du deine körperliche Kraft einmal messen. Wie stark schaffst das Gerät zu drücken? </a:t>
            </a:r>
          </a:p>
          <a:p>
            <a:pPr algn="l"/>
            <a:endParaRPr lang="en-US" sz="2800" dirty="0">
              <a:solidFill>
                <a:srgbClr val="1B5381"/>
              </a:solidFill>
              <a:latin typeface="A Day Without Sun Text"/>
              <a:ea typeface="A Day Without Sun Text"/>
              <a:cs typeface="A Day Without Sun Text"/>
              <a:sym typeface="A Day Without Sun Text"/>
            </a:endParaRPr>
          </a:p>
          <a:p>
            <a:pPr algn="l"/>
            <a:endParaRPr lang="en-US" sz="2800" dirty="0">
              <a:solidFill>
                <a:srgbClr val="1B5381"/>
              </a:solidFill>
              <a:latin typeface="A Day Without Sun Text"/>
              <a:ea typeface="A Day Without Sun Text"/>
              <a:cs typeface="A Day Without Sun Text"/>
              <a:sym typeface="A Day Without Sun Text"/>
            </a:endParaRPr>
          </a:p>
          <a:p>
            <a:pPr algn="l">
              <a:spcBef>
                <a:spcPct val="0"/>
              </a:spcBef>
            </a:pPr>
            <a:endParaRPr lang="en-US" sz="2800" dirty="0">
              <a:solidFill>
                <a:srgbClr val="1B5381"/>
              </a:solidFill>
              <a:latin typeface="A Day Without Sun Text"/>
              <a:ea typeface="A Day Without Sun Text"/>
              <a:cs typeface="A Day Without Sun Text"/>
              <a:sym typeface="A Day Without Sun Text"/>
            </a:endParaRPr>
          </a:p>
        </p:txBody>
      </p:sp>
      <p:sp>
        <p:nvSpPr>
          <p:cNvPr id="10" name="TextBox 10"/>
          <p:cNvSpPr txBox="1"/>
          <p:nvPr/>
        </p:nvSpPr>
        <p:spPr>
          <a:xfrm>
            <a:off x="1100285" y="4514858"/>
            <a:ext cx="4856537" cy="695959"/>
          </a:xfrm>
          <a:prstGeom prst="rect">
            <a:avLst/>
          </a:prstGeom>
        </p:spPr>
        <p:txBody>
          <a:bodyPr lIns="0" tIns="0" rIns="0" bIns="0" rtlCol="0" anchor="t">
            <a:spAutoFit/>
          </a:bodyPr>
          <a:lstStyle/>
          <a:p>
            <a:pPr algn="l">
              <a:lnSpc>
                <a:spcPts val="5740"/>
              </a:lnSpc>
            </a:pPr>
            <a:r>
              <a:rPr lang="en-US" sz="4100" dirty="0">
                <a:solidFill>
                  <a:srgbClr val="1B5381"/>
                </a:solidFill>
                <a:latin typeface="A Day Without Sun Text"/>
                <a:ea typeface="A Day Without Sun Text"/>
                <a:cs typeface="A Day Without Sun Text"/>
                <a:sym typeface="A Day Without Sun Text"/>
              </a:rPr>
              <a:t>NACHGEDACHT</a:t>
            </a:r>
          </a:p>
        </p:txBody>
      </p:sp>
      <p:sp>
        <p:nvSpPr>
          <p:cNvPr id="12" name="Rechteck 11">
            <a:extLst>
              <a:ext uri="{FF2B5EF4-FFF2-40B4-BE49-F238E27FC236}">
                <a16:creationId xmlns:a16="http://schemas.microsoft.com/office/drawing/2014/main" id="{CD54620C-A2E7-460F-8EF6-46D2A7258255}"/>
              </a:ext>
            </a:extLst>
          </p:cNvPr>
          <p:cNvSpPr/>
          <p:nvPr/>
        </p:nvSpPr>
        <p:spPr>
          <a:xfrm>
            <a:off x="1083775" y="5584970"/>
            <a:ext cx="4720125" cy="3108543"/>
          </a:xfrm>
          <a:prstGeom prst="rect">
            <a:avLst/>
          </a:prstGeom>
        </p:spPr>
        <p:txBody>
          <a:bodyPr wrap="square">
            <a:spAutoFit/>
          </a:bodyPr>
          <a:lstStyle/>
          <a:p>
            <a:r>
              <a:rPr lang="de-DE" sz="2800" dirty="0">
                <a:solidFill>
                  <a:srgbClr val="1B5381"/>
                </a:solidFill>
                <a:latin typeface="A Day Without Sun Text"/>
                <a:ea typeface="A Day Without Sun Text"/>
                <a:cs typeface="A Day Without Sun Text"/>
                <a:sym typeface="A Day Without Sun Text"/>
              </a:rPr>
              <a:t>Wie fühlt sich das für dich an, </a:t>
            </a:r>
            <a:br>
              <a:rPr lang="de-DE" sz="2800" dirty="0">
                <a:solidFill>
                  <a:srgbClr val="1B5381"/>
                </a:solidFill>
                <a:latin typeface="A Day Without Sun Text"/>
                <a:ea typeface="A Day Without Sun Text"/>
                <a:cs typeface="A Day Without Sun Text"/>
                <a:sym typeface="A Day Without Sun Text"/>
              </a:rPr>
            </a:br>
            <a:r>
              <a:rPr lang="de-DE" sz="2800" dirty="0">
                <a:solidFill>
                  <a:srgbClr val="1B5381"/>
                </a:solidFill>
                <a:latin typeface="A Day Without Sun Text"/>
                <a:ea typeface="A Day Without Sun Text"/>
                <a:cs typeface="A Day Without Sun Text"/>
                <a:sym typeface="A Day Without Sun Text"/>
              </a:rPr>
              <a:t>stark zu sein? </a:t>
            </a:r>
          </a:p>
          <a:p>
            <a:r>
              <a:rPr lang="de-DE" sz="2800" dirty="0">
                <a:solidFill>
                  <a:srgbClr val="1B5381"/>
                </a:solidFill>
                <a:latin typeface="A Day Without Sun Text"/>
                <a:ea typeface="A Day Without Sun Text"/>
                <a:cs typeface="A Day Without Sun Text"/>
                <a:sym typeface="A Day Without Sun Text"/>
              </a:rPr>
              <a:t>Oder nicht so stark zu sein? </a:t>
            </a:r>
          </a:p>
          <a:p>
            <a:r>
              <a:rPr lang="de-DE" sz="2800" dirty="0">
                <a:solidFill>
                  <a:srgbClr val="1B5381"/>
                </a:solidFill>
                <a:latin typeface="A Day Without Sun Text"/>
                <a:ea typeface="A Day Without Sun Text"/>
                <a:cs typeface="A Day Without Sun Text"/>
                <a:sym typeface="A Day Without Sun Text"/>
              </a:rPr>
              <a:t>Wärst du gerne stärker?</a:t>
            </a:r>
            <a:endParaRPr lang="en-US" sz="2800" dirty="0">
              <a:solidFill>
                <a:srgbClr val="1B5381"/>
              </a:solidFill>
              <a:latin typeface="A Day Without Sun Text"/>
              <a:ea typeface="A Day Without Sun Text"/>
              <a:cs typeface="A Day Without Sun Text"/>
              <a:sym typeface="A Day Without Sun Text"/>
            </a:endParaRPr>
          </a:p>
          <a:p>
            <a:r>
              <a:rPr lang="en-US" sz="2800" dirty="0" err="1">
                <a:solidFill>
                  <a:srgbClr val="1B5381"/>
                </a:solidFill>
                <a:latin typeface="A Day Without Sun Text"/>
                <a:sym typeface="A Day Without Sun Text"/>
              </a:rPr>
              <a:t>Gibt</a:t>
            </a:r>
            <a:r>
              <a:rPr lang="en-US" sz="2800" dirty="0">
                <a:solidFill>
                  <a:srgbClr val="1B5381"/>
                </a:solidFill>
                <a:latin typeface="A Day Without Sun Text"/>
                <a:sym typeface="A Day Without Sun Text"/>
              </a:rPr>
              <a:t> es </a:t>
            </a:r>
            <a:r>
              <a:rPr lang="en-US" sz="2800" dirty="0" err="1">
                <a:solidFill>
                  <a:srgbClr val="1B5381"/>
                </a:solidFill>
                <a:latin typeface="A Day Without Sun Text"/>
                <a:sym typeface="A Day Without Sun Text"/>
              </a:rPr>
              <a:t>andere</a:t>
            </a:r>
            <a:r>
              <a:rPr lang="en-US" sz="2800" dirty="0">
                <a:solidFill>
                  <a:srgbClr val="1B5381"/>
                </a:solidFill>
                <a:latin typeface="A Day Without Sun Text"/>
                <a:sym typeface="A Day Without Sun Text"/>
              </a:rPr>
              <a:t> </a:t>
            </a:r>
            <a:r>
              <a:rPr lang="en-US" sz="2800" dirty="0" err="1">
                <a:solidFill>
                  <a:srgbClr val="1B5381"/>
                </a:solidFill>
                <a:latin typeface="A Day Without Sun Text"/>
                <a:sym typeface="A Day Without Sun Text"/>
              </a:rPr>
              <a:t>Stärken</a:t>
            </a:r>
            <a:r>
              <a:rPr lang="en-US" sz="2800" dirty="0">
                <a:solidFill>
                  <a:srgbClr val="1B5381"/>
                </a:solidFill>
                <a:latin typeface="A Day Without Sun Text"/>
                <a:sym typeface="A Day Without Sun Text"/>
              </a:rPr>
              <a:t>, </a:t>
            </a:r>
            <a:br>
              <a:rPr lang="en-US" sz="2800" dirty="0">
                <a:solidFill>
                  <a:srgbClr val="1B5381"/>
                </a:solidFill>
                <a:latin typeface="A Day Without Sun Text"/>
                <a:sym typeface="A Day Without Sun Text"/>
              </a:rPr>
            </a:br>
            <a:r>
              <a:rPr lang="en-US" sz="2800" dirty="0">
                <a:solidFill>
                  <a:srgbClr val="1B5381"/>
                </a:solidFill>
                <a:latin typeface="A Day Without Sun Text"/>
                <a:sym typeface="A Day Without Sun Text"/>
              </a:rPr>
              <a:t>die </a:t>
            </a:r>
            <a:r>
              <a:rPr lang="en-US" sz="2800" dirty="0" err="1">
                <a:solidFill>
                  <a:srgbClr val="1B5381"/>
                </a:solidFill>
                <a:latin typeface="A Day Without Sun Text"/>
                <a:sym typeface="A Day Without Sun Text"/>
              </a:rPr>
              <a:t>nicht</a:t>
            </a:r>
            <a:r>
              <a:rPr lang="en-US" sz="2800" dirty="0">
                <a:solidFill>
                  <a:srgbClr val="1B5381"/>
                </a:solidFill>
                <a:latin typeface="A Day Without Sun Text"/>
                <a:sym typeface="A Day Without Sun Text"/>
              </a:rPr>
              <a:t> </a:t>
            </a:r>
            <a:r>
              <a:rPr lang="en-US" sz="2800" dirty="0" err="1">
                <a:solidFill>
                  <a:srgbClr val="1B5381"/>
                </a:solidFill>
                <a:latin typeface="A Day Without Sun Text"/>
                <a:sym typeface="A Day Without Sun Text"/>
              </a:rPr>
              <a:t>messbar</a:t>
            </a:r>
            <a:r>
              <a:rPr lang="en-US" sz="2800" dirty="0">
                <a:solidFill>
                  <a:srgbClr val="1B5381"/>
                </a:solidFill>
                <a:latin typeface="A Day Without Sun Text"/>
                <a:sym typeface="A Day Without Sun Text"/>
              </a:rPr>
              <a:t> </a:t>
            </a:r>
            <a:r>
              <a:rPr lang="en-US" sz="2800" dirty="0" err="1">
                <a:solidFill>
                  <a:srgbClr val="1B5381"/>
                </a:solidFill>
                <a:latin typeface="A Day Without Sun Text"/>
                <a:sym typeface="A Day Without Sun Text"/>
              </a:rPr>
              <a:t>sind</a:t>
            </a:r>
            <a:r>
              <a:rPr lang="en-US" sz="2800" dirty="0">
                <a:solidFill>
                  <a:srgbClr val="1B5381"/>
                </a:solidFill>
                <a:latin typeface="A Day Without Sun Text"/>
                <a:sym typeface="A Day Without Sun Text"/>
              </a:rPr>
              <a:t>?</a:t>
            </a:r>
          </a:p>
          <a:p>
            <a:r>
              <a:rPr lang="en-US" sz="2800" dirty="0">
                <a:solidFill>
                  <a:srgbClr val="1B5381"/>
                </a:solidFill>
                <a:latin typeface="A Day Without Sun Text"/>
                <a:sym typeface="A Day Without Sun Text"/>
              </a:rPr>
              <a:t>Fallen </a:t>
            </a:r>
            <a:r>
              <a:rPr lang="en-US" sz="2800" dirty="0" err="1">
                <a:solidFill>
                  <a:srgbClr val="1B5381"/>
                </a:solidFill>
                <a:latin typeface="A Day Without Sun Text"/>
                <a:sym typeface="A Day Without Sun Text"/>
              </a:rPr>
              <a:t>euch</a:t>
            </a:r>
            <a:r>
              <a:rPr lang="en-US" sz="2800" dirty="0">
                <a:solidFill>
                  <a:srgbClr val="1B5381"/>
                </a:solidFill>
                <a:latin typeface="A Day Without Sun Text"/>
                <a:sym typeface="A Day Without Sun Text"/>
              </a:rPr>
              <a:t> </a:t>
            </a:r>
            <a:r>
              <a:rPr lang="en-US" sz="2800" dirty="0" err="1">
                <a:solidFill>
                  <a:srgbClr val="1B5381"/>
                </a:solidFill>
                <a:latin typeface="A Day Without Sun Text"/>
                <a:sym typeface="A Day Without Sun Text"/>
              </a:rPr>
              <a:t>welche</a:t>
            </a:r>
            <a:r>
              <a:rPr lang="en-US" sz="2800" dirty="0">
                <a:solidFill>
                  <a:srgbClr val="1B5381"/>
                </a:solidFill>
                <a:latin typeface="A Day Without Sun Text"/>
                <a:sym typeface="A Day Without Sun Text"/>
              </a:rPr>
              <a:t> </a:t>
            </a:r>
            <a:r>
              <a:rPr lang="en-US" sz="2800" dirty="0" err="1">
                <a:solidFill>
                  <a:srgbClr val="1B5381"/>
                </a:solidFill>
                <a:latin typeface="A Day Without Sun Text"/>
                <a:sym typeface="A Day Without Sun Text"/>
              </a:rPr>
              <a:t>ein</a:t>
            </a:r>
            <a:r>
              <a:rPr lang="en-US" sz="2800" dirty="0">
                <a:solidFill>
                  <a:srgbClr val="1B5381"/>
                </a:solidFill>
                <a:latin typeface="A Day Without Sun Text"/>
                <a:sym typeface="A Day Without Sun Text"/>
              </a:rPr>
              <a:t>?</a:t>
            </a:r>
            <a:endParaRPr lang="de-DE" sz="2800" dirty="0">
              <a:solidFill>
                <a:srgbClr val="1B5381"/>
              </a:solidFill>
              <a:latin typeface="A Day Without Sun Text"/>
              <a:sym typeface="A Day Without Sun Tex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5874" y="9061008"/>
            <a:ext cx="2676126" cy="1338063"/>
          </a:xfrm>
          <a:custGeom>
            <a:avLst/>
            <a:gdLst/>
            <a:ahLst/>
            <a:cxnLst/>
            <a:rect l="l" t="t" r="r" b="b"/>
            <a:pathLst>
              <a:path w="2676126" h="1338063">
                <a:moveTo>
                  <a:pt x="0" y="0"/>
                </a:moveTo>
                <a:lnTo>
                  <a:pt x="2676126" y="0"/>
                </a:lnTo>
                <a:lnTo>
                  <a:pt x="2676126" y="1338063"/>
                </a:lnTo>
                <a:lnTo>
                  <a:pt x="0" y="1338063"/>
                </a:lnTo>
                <a:lnTo>
                  <a:pt x="0" y="0"/>
                </a:lnTo>
                <a:close/>
              </a:path>
            </a:pathLst>
          </a:custGeom>
          <a:blipFill>
            <a:blip r:embed="rId2"/>
            <a:stretch>
              <a:fillRect/>
            </a:stretch>
          </a:blipFill>
        </p:spPr>
      </p:sp>
      <p:sp>
        <p:nvSpPr>
          <p:cNvPr id="3" name="Freeform 3"/>
          <p:cNvSpPr/>
          <p:nvPr/>
        </p:nvSpPr>
        <p:spPr>
          <a:xfrm>
            <a:off x="-490970" y="-916996"/>
            <a:ext cx="9167297" cy="4583648"/>
          </a:xfrm>
          <a:custGeom>
            <a:avLst/>
            <a:gdLst/>
            <a:ahLst/>
            <a:cxnLst/>
            <a:rect l="l" t="t" r="r" b="b"/>
            <a:pathLst>
              <a:path w="9167297" h="4583648">
                <a:moveTo>
                  <a:pt x="0" y="0"/>
                </a:moveTo>
                <a:lnTo>
                  <a:pt x="9167297" y="0"/>
                </a:lnTo>
                <a:lnTo>
                  <a:pt x="9167297" y="4583649"/>
                </a:lnTo>
                <a:lnTo>
                  <a:pt x="0" y="4583649"/>
                </a:lnTo>
                <a:lnTo>
                  <a:pt x="0" y="0"/>
                </a:lnTo>
                <a:close/>
              </a:path>
            </a:pathLst>
          </a:custGeom>
          <a:blipFill>
            <a:blip r:embed="rId3"/>
            <a:stretch>
              <a:fillRect/>
            </a:stretch>
          </a:blipFill>
        </p:spPr>
      </p:sp>
      <p:sp>
        <p:nvSpPr>
          <p:cNvPr id="4" name="Freeform 4"/>
          <p:cNvSpPr/>
          <p:nvPr/>
        </p:nvSpPr>
        <p:spPr>
          <a:xfrm>
            <a:off x="-490970" y="8107247"/>
            <a:ext cx="4583648" cy="2291824"/>
          </a:xfrm>
          <a:custGeom>
            <a:avLst/>
            <a:gdLst/>
            <a:ahLst/>
            <a:cxnLst/>
            <a:rect l="l" t="t" r="r" b="b"/>
            <a:pathLst>
              <a:path w="4583648" h="2291824">
                <a:moveTo>
                  <a:pt x="0" y="0"/>
                </a:moveTo>
                <a:lnTo>
                  <a:pt x="4583649" y="0"/>
                </a:lnTo>
                <a:lnTo>
                  <a:pt x="4583649" y="2291824"/>
                </a:lnTo>
                <a:lnTo>
                  <a:pt x="0" y="2291824"/>
                </a:lnTo>
                <a:lnTo>
                  <a:pt x="0" y="0"/>
                </a:lnTo>
                <a:close/>
              </a:path>
            </a:pathLst>
          </a:custGeom>
          <a:blipFill>
            <a:blip r:embed="rId4"/>
            <a:stretch>
              <a:fillRect/>
            </a:stretch>
          </a:blipFill>
        </p:spPr>
      </p:sp>
      <p:sp>
        <p:nvSpPr>
          <p:cNvPr id="5" name="Freeform 5"/>
          <p:cNvSpPr/>
          <p:nvPr/>
        </p:nvSpPr>
        <p:spPr>
          <a:xfrm rot="1350035">
            <a:off x="7636886" y="3668232"/>
            <a:ext cx="5335902" cy="2027643"/>
          </a:xfrm>
          <a:custGeom>
            <a:avLst/>
            <a:gdLst/>
            <a:ahLst/>
            <a:cxnLst/>
            <a:rect l="l" t="t" r="r" b="b"/>
            <a:pathLst>
              <a:path w="5335902" h="2027643">
                <a:moveTo>
                  <a:pt x="0" y="0"/>
                </a:moveTo>
                <a:lnTo>
                  <a:pt x="5335902" y="0"/>
                </a:lnTo>
                <a:lnTo>
                  <a:pt x="5335902" y="2027643"/>
                </a:lnTo>
                <a:lnTo>
                  <a:pt x="0" y="2027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4775874" y="700042"/>
            <a:ext cx="939385" cy="1349574"/>
          </a:xfrm>
          <a:custGeom>
            <a:avLst/>
            <a:gdLst/>
            <a:ahLst/>
            <a:cxnLst/>
            <a:rect l="l" t="t" r="r" b="b"/>
            <a:pathLst>
              <a:path w="939385" h="1349574">
                <a:moveTo>
                  <a:pt x="0" y="0"/>
                </a:moveTo>
                <a:lnTo>
                  <a:pt x="939385" y="0"/>
                </a:lnTo>
                <a:lnTo>
                  <a:pt x="939385" y="1349574"/>
                </a:lnTo>
                <a:lnTo>
                  <a:pt x="0" y="1349574"/>
                </a:lnTo>
                <a:lnTo>
                  <a:pt x="0" y="0"/>
                </a:lnTo>
                <a:close/>
              </a:path>
            </a:pathLst>
          </a:custGeom>
          <a:blipFill>
            <a:blip r:embed="rId7"/>
            <a:stretch>
              <a:fillRect l="-10807" r="-10807"/>
            </a:stretch>
          </a:blipFill>
        </p:spPr>
      </p:sp>
      <p:sp>
        <p:nvSpPr>
          <p:cNvPr id="7" name="TextBox 7"/>
          <p:cNvSpPr txBox="1"/>
          <p:nvPr/>
        </p:nvSpPr>
        <p:spPr>
          <a:xfrm>
            <a:off x="1132035" y="769998"/>
            <a:ext cx="5921287" cy="2690496"/>
          </a:xfrm>
          <a:prstGeom prst="rect">
            <a:avLst/>
          </a:prstGeom>
        </p:spPr>
        <p:txBody>
          <a:bodyPr lIns="0" tIns="0" rIns="0" bIns="0" rtlCol="0" anchor="t">
            <a:spAutoFit/>
          </a:bodyPr>
          <a:lstStyle/>
          <a:p>
            <a:pPr algn="l">
              <a:lnSpc>
                <a:spcPts val="10779"/>
              </a:lnSpc>
            </a:pPr>
            <a:r>
              <a:rPr lang="en-US" sz="7699" b="1">
                <a:solidFill>
                  <a:srgbClr val="1B5381"/>
                </a:solidFill>
                <a:latin typeface="A Day Without Sun Text Bold"/>
                <a:ea typeface="A Day Without Sun Text Bold"/>
                <a:cs typeface="A Day Without Sun Text Bold"/>
                <a:sym typeface="A Day Without Sun Text Bold"/>
              </a:rPr>
              <a:t>SEGEN</a:t>
            </a:r>
          </a:p>
          <a:p>
            <a:pPr algn="l">
              <a:lnSpc>
                <a:spcPts val="10779"/>
              </a:lnSpc>
            </a:pPr>
            <a:endParaRPr lang="en-US" sz="7699" b="1">
              <a:solidFill>
                <a:srgbClr val="1B5381"/>
              </a:solidFill>
              <a:latin typeface="A Day Without Sun Text Bold"/>
              <a:ea typeface="A Day Without Sun Text Bold"/>
              <a:cs typeface="A Day Without Sun Text Bold"/>
              <a:sym typeface="A Day Without Sun Text Bold"/>
            </a:endParaRPr>
          </a:p>
        </p:txBody>
      </p:sp>
      <p:sp>
        <p:nvSpPr>
          <p:cNvPr id="8" name="TextBox 8"/>
          <p:cNvSpPr txBox="1"/>
          <p:nvPr/>
        </p:nvSpPr>
        <p:spPr>
          <a:xfrm>
            <a:off x="564267" y="2928193"/>
            <a:ext cx="6427965" cy="5249066"/>
          </a:xfrm>
          <a:prstGeom prst="rect">
            <a:avLst/>
          </a:prstGeom>
        </p:spPr>
        <p:txBody>
          <a:bodyPr lIns="0" tIns="0" rIns="0" bIns="0" rtlCol="0" anchor="t">
            <a:spAutoFit/>
          </a:bodyPr>
          <a:lstStyle/>
          <a:p>
            <a:pPr algn="ctr">
              <a:lnSpc>
                <a:spcPts val="5865"/>
              </a:lnSpc>
            </a:pPr>
            <a:r>
              <a:rPr lang="en-US" sz="4189" dirty="0" err="1">
                <a:solidFill>
                  <a:srgbClr val="1B5381"/>
                </a:solidFill>
                <a:latin typeface="A Day Without Sun Text"/>
                <a:ea typeface="A Day Without Sun Text"/>
                <a:cs typeface="A Day Without Sun Text"/>
                <a:sym typeface="A Day Without Sun Text"/>
              </a:rPr>
              <a:t>Wir</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nehmen</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uns</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hier</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gerne</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Raum</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für</a:t>
            </a:r>
            <a:r>
              <a:rPr lang="en-US" sz="4189" dirty="0">
                <a:solidFill>
                  <a:srgbClr val="1B5381"/>
                </a:solidFill>
                <a:latin typeface="A Day Without Sun Text"/>
                <a:ea typeface="A Day Without Sun Text"/>
                <a:cs typeface="A Day Without Sun Text"/>
                <a:sym typeface="A Day Without Sun Text"/>
              </a:rPr>
              <a:t> dich und </a:t>
            </a:r>
            <a:r>
              <a:rPr lang="en-US" sz="4189" dirty="0" err="1">
                <a:solidFill>
                  <a:srgbClr val="1B5381"/>
                </a:solidFill>
                <a:latin typeface="A Day Without Sun Text"/>
                <a:ea typeface="A Day Without Sun Text"/>
                <a:cs typeface="A Day Without Sun Text"/>
                <a:sym typeface="A Day Without Sun Text"/>
              </a:rPr>
              <a:t>einen</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persönlichen</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Segen</a:t>
            </a:r>
            <a:r>
              <a:rPr lang="en-US" sz="4189" dirty="0">
                <a:solidFill>
                  <a:srgbClr val="1B5381"/>
                </a:solidFill>
                <a:latin typeface="A Day Without Sun Text"/>
                <a:ea typeface="A Day Without Sun Text"/>
                <a:cs typeface="A Day Without Sun Text"/>
                <a:sym typeface="A Day Without Sun Text"/>
              </a:rPr>
              <a:t>.</a:t>
            </a:r>
          </a:p>
          <a:p>
            <a:pPr algn="ctr">
              <a:lnSpc>
                <a:spcPts val="5865"/>
              </a:lnSpc>
            </a:pPr>
            <a:r>
              <a:rPr lang="en-US" sz="4189" dirty="0" err="1">
                <a:solidFill>
                  <a:srgbClr val="1B5381"/>
                </a:solidFill>
                <a:latin typeface="A Day Without Sun Text"/>
                <a:ea typeface="A Day Without Sun Text"/>
                <a:cs typeface="A Day Without Sun Text"/>
                <a:sym typeface="A Day Without Sun Text"/>
              </a:rPr>
              <a:t>Wir</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würden</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dir</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gerne</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für</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deine</a:t>
            </a:r>
            <a:r>
              <a:rPr lang="en-US" sz="4189" dirty="0">
                <a:solidFill>
                  <a:srgbClr val="1B5381"/>
                </a:solidFill>
                <a:latin typeface="A Day Without Sun Text"/>
                <a:ea typeface="A Day Without Sun Text"/>
                <a:cs typeface="A Day Without Sun Text"/>
                <a:sym typeface="A Day Without Sun Text"/>
              </a:rPr>
              <a:t> </a:t>
            </a:r>
            <a:r>
              <a:rPr lang="en-US" sz="4189" dirty="0" err="1">
                <a:solidFill>
                  <a:srgbClr val="1B5381"/>
                </a:solidFill>
                <a:latin typeface="A Day Without Sun Text"/>
                <a:ea typeface="A Day Without Sun Text"/>
                <a:cs typeface="A Day Without Sun Text"/>
                <a:sym typeface="A Day Without Sun Text"/>
              </a:rPr>
              <a:t>individuelle</a:t>
            </a:r>
            <a:r>
              <a:rPr lang="en-US" sz="4189" dirty="0">
                <a:solidFill>
                  <a:srgbClr val="1B5381"/>
                </a:solidFill>
                <a:latin typeface="A Day Without Sun Text"/>
                <a:ea typeface="A Day Without Sun Text"/>
                <a:cs typeface="A Day Without Sun Text"/>
                <a:sym typeface="A Day Without Sun Text"/>
              </a:rPr>
              <a:t> Situation </a:t>
            </a:r>
            <a:r>
              <a:rPr lang="en-US" sz="4189" dirty="0" err="1">
                <a:solidFill>
                  <a:srgbClr val="1B5381"/>
                </a:solidFill>
                <a:latin typeface="A Day Without Sun Text"/>
                <a:ea typeface="A Day Without Sun Text"/>
                <a:cs typeface="A Day Without Sun Text"/>
                <a:sym typeface="A Day Without Sun Text"/>
              </a:rPr>
              <a:t>zusprechen</a:t>
            </a:r>
            <a:r>
              <a:rPr lang="en-US" sz="4189" dirty="0">
                <a:solidFill>
                  <a:srgbClr val="1B5381"/>
                </a:solidFill>
                <a:latin typeface="A Day Without Sun Text"/>
                <a:ea typeface="A Day Without Sun Text"/>
                <a:cs typeface="A Day Without Sun Text"/>
                <a:sym typeface="A Day Without Sun Text"/>
              </a:rPr>
              <a:t>:</a:t>
            </a:r>
          </a:p>
          <a:p>
            <a:pPr algn="ctr">
              <a:lnSpc>
                <a:spcPts val="5865"/>
              </a:lnSpc>
            </a:pPr>
            <a:r>
              <a:rPr lang="en-US" sz="4189" dirty="0">
                <a:solidFill>
                  <a:srgbClr val="1B5381"/>
                </a:solidFill>
                <a:latin typeface="A Day Without Sun Text"/>
                <a:ea typeface="A Day Without Sun Text"/>
                <a:cs typeface="A Day Without Sun Text"/>
                <a:sym typeface="A Day Without Sun Text"/>
              </a:rPr>
              <a:t>GOTT GIBT DIR NEUE KRAFT!</a:t>
            </a:r>
          </a:p>
          <a:p>
            <a:pPr algn="ctr">
              <a:lnSpc>
                <a:spcPts val="5865"/>
              </a:lnSpc>
            </a:pPr>
            <a:r>
              <a:rPr lang="en-US" sz="4189" dirty="0">
                <a:solidFill>
                  <a:srgbClr val="1B5381"/>
                </a:solidFill>
                <a:latin typeface="A Day Without Sun Text"/>
                <a:ea typeface="A Day Without Sun Text"/>
                <a:cs typeface="A Day Without Sun Text"/>
                <a:sym typeface="A Day Without Sun Text"/>
              </a:rPr>
              <a:t>GOTT GEHT MIT DIR MIT!</a:t>
            </a:r>
          </a:p>
          <a:p>
            <a:pPr algn="ctr">
              <a:lnSpc>
                <a:spcPts val="5865"/>
              </a:lnSpc>
              <a:spcBef>
                <a:spcPct val="0"/>
              </a:spcBef>
            </a:pPr>
            <a:endParaRPr lang="en-US" sz="4189" dirty="0">
              <a:solidFill>
                <a:srgbClr val="1B5381"/>
              </a:solidFill>
              <a:latin typeface="A Day Without Sun Text"/>
              <a:ea typeface="A Day Without Sun Text"/>
              <a:cs typeface="A Day Without Sun Text"/>
              <a:sym typeface="A Day Without Sun Tex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5874" y="9061008"/>
            <a:ext cx="2676126" cy="1338063"/>
          </a:xfrm>
          <a:custGeom>
            <a:avLst/>
            <a:gdLst/>
            <a:ahLst/>
            <a:cxnLst/>
            <a:rect l="l" t="t" r="r" b="b"/>
            <a:pathLst>
              <a:path w="2676126" h="1338063">
                <a:moveTo>
                  <a:pt x="0" y="0"/>
                </a:moveTo>
                <a:lnTo>
                  <a:pt x="2676126" y="0"/>
                </a:lnTo>
                <a:lnTo>
                  <a:pt x="2676126" y="1338063"/>
                </a:lnTo>
                <a:lnTo>
                  <a:pt x="0" y="1338063"/>
                </a:lnTo>
                <a:lnTo>
                  <a:pt x="0" y="0"/>
                </a:lnTo>
                <a:close/>
              </a:path>
            </a:pathLst>
          </a:custGeom>
          <a:blipFill>
            <a:blip r:embed="rId2"/>
            <a:stretch>
              <a:fillRect/>
            </a:stretch>
          </a:blipFill>
        </p:spPr>
      </p:sp>
      <p:sp>
        <p:nvSpPr>
          <p:cNvPr id="3" name="Freeform 3"/>
          <p:cNvSpPr/>
          <p:nvPr/>
        </p:nvSpPr>
        <p:spPr>
          <a:xfrm>
            <a:off x="-490970" y="-916996"/>
            <a:ext cx="9167297" cy="4583648"/>
          </a:xfrm>
          <a:custGeom>
            <a:avLst/>
            <a:gdLst/>
            <a:ahLst/>
            <a:cxnLst/>
            <a:rect l="l" t="t" r="r" b="b"/>
            <a:pathLst>
              <a:path w="9167297" h="4583648">
                <a:moveTo>
                  <a:pt x="0" y="0"/>
                </a:moveTo>
                <a:lnTo>
                  <a:pt x="9167297" y="0"/>
                </a:lnTo>
                <a:lnTo>
                  <a:pt x="9167297" y="4583649"/>
                </a:lnTo>
                <a:lnTo>
                  <a:pt x="0" y="4583649"/>
                </a:lnTo>
                <a:lnTo>
                  <a:pt x="0" y="0"/>
                </a:lnTo>
                <a:close/>
              </a:path>
            </a:pathLst>
          </a:custGeom>
          <a:blipFill>
            <a:blip r:embed="rId3"/>
            <a:stretch>
              <a:fillRect/>
            </a:stretch>
          </a:blipFill>
        </p:spPr>
      </p:sp>
      <p:sp>
        <p:nvSpPr>
          <p:cNvPr id="4" name="TextBox 4"/>
          <p:cNvSpPr txBox="1"/>
          <p:nvPr/>
        </p:nvSpPr>
        <p:spPr>
          <a:xfrm>
            <a:off x="1115525" y="2808713"/>
            <a:ext cx="5216571" cy="4651786"/>
          </a:xfrm>
          <a:prstGeom prst="rect">
            <a:avLst/>
          </a:prstGeom>
        </p:spPr>
        <p:txBody>
          <a:bodyPr lIns="0" tIns="0" rIns="0" bIns="0" rtlCol="0" anchor="t">
            <a:spAutoFit/>
          </a:bodyPr>
          <a:lstStyle/>
          <a:p>
            <a:pPr>
              <a:lnSpc>
                <a:spcPct val="150000"/>
              </a:lnSpc>
            </a:pPr>
            <a:r>
              <a:rPr lang="de-DE" sz="3600" dirty="0">
                <a:solidFill>
                  <a:srgbClr val="1B5381"/>
                </a:solidFill>
                <a:latin typeface="A Day Without Sun Text"/>
                <a:ea typeface="A Day Without Sun Text"/>
                <a:cs typeface="A Day Without Sun Text"/>
                <a:sym typeface="A Day Without Sun Text"/>
              </a:rPr>
              <a:t>Hier dürft ihr ein Adler-Spiel spielen und euer Wissen testen. Viel Spaß!</a:t>
            </a:r>
            <a:endParaRPr lang="en-US" sz="2400" dirty="0">
              <a:solidFill>
                <a:srgbClr val="1B5381"/>
              </a:solidFill>
              <a:latin typeface="A Day Without Sun Text"/>
              <a:ea typeface="A Day Without Sun Text"/>
              <a:cs typeface="A Day Without Sun Text"/>
              <a:sym typeface="A Day Without Sun Text"/>
            </a:endParaRPr>
          </a:p>
          <a:p>
            <a:pPr algn="l">
              <a:lnSpc>
                <a:spcPct val="150000"/>
              </a:lnSpc>
            </a:pPr>
            <a:endParaRPr lang="en-US" sz="2400" dirty="0">
              <a:solidFill>
                <a:srgbClr val="1B5381"/>
              </a:solidFill>
              <a:latin typeface="A Day Without Sun Text"/>
              <a:ea typeface="A Day Without Sun Text"/>
              <a:cs typeface="A Day Without Sun Text"/>
              <a:sym typeface="A Day Without Sun Text"/>
            </a:endParaRPr>
          </a:p>
          <a:p>
            <a:pPr algn="l">
              <a:lnSpc>
                <a:spcPct val="150000"/>
              </a:lnSpc>
            </a:pPr>
            <a:endParaRPr lang="en-US" sz="2400" dirty="0">
              <a:solidFill>
                <a:srgbClr val="1B5381"/>
              </a:solidFill>
              <a:latin typeface="A Day Without Sun Text"/>
              <a:ea typeface="A Day Without Sun Text"/>
              <a:cs typeface="A Day Without Sun Text"/>
              <a:sym typeface="A Day Without Sun Text"/>
            </a:endParaRPr>
          </a:p>
          <a:p>
            <a:pPr algn="l">
              <a:lnSpc>
                <a:spcPct val="150000"/>
              </a:lnSpc>
            </a:pPr>
            <a:endParaRPr lang="en-US" sz="2400" dirty="0">
              <a:solidFill>
                <a:srgbClr val="1B5381"/>
              </a:solidFill>
              <a:latin typeface="A Day Without Sun Text"/>
              <a:ea typeface="A Day Without Sun Text"/>
              <a:cs typeface="A Day Without Sun Text"/>
              <a:sym typeface="A Day Without Sun Text"/>
            </a:endParaRPr>
          </a:p>
          <a:p>
            <a:pPr algn="l">
              <a:lnSpc>
                <a:spcPct val="150000"/>
              </a:lnSpc>
              <a:spcBef>
                <a:spcPct val="0"/>
              </a:spcBef>
            </a:pPr>
            <a:endParaRPr lang="en-US" sz="2400" dirty="0">
              <a:solidFill>
                <a:srgbClr val="1B5381"/>
              </a:solidFill>
              <a:latin typeface="A Day Without Sun Text"/>
              <a:ea typeface="A Day Without Sun Text"/>
              <a:cs typeface="A Day Without Sun Text"/>
              <a:sym typeface="A Day Without Sun Text"/>
            </a:endParaRPr>
          </a:p>
        </p:txBody>
      </p:sp>
      <p:sp>
        <p:nvSpPr>
          <p:cNvPr id="5" name="Freeform 5"/>
          <p:cNvSpPr/>
          <p:nvPr/>
        </p:nvSpPr>
        <p:spPr>
          <a:xfrm>
            <a:off x="-487512" y="9394104"/>
            <a:ext cx="4047815" cy="2023908"/>
          </a:xfrm>
          <a:custGeom>
            <a:avLst/>
            <a:gdLst/>
            <a:ahLst/>
            <a:cxnLst/>
            <a:rect l="l" t="t" r="r" b="b"/>
            <a:pathLst>
              <a:path w="4047815" h="2023908">
                <a:moveTo>
                  <a:pt x="0" y="0"/>
                </a:moveTo>
                <a:lnTo>
                  <a:pt x="4047816" y="0"/>
                </a:lnTo>
                <a:lnTo>
                  <a:pt x="4047816" y="2023907"/>
                </a:lnTo>
                <a:lnTo>
                  <a:pt x="0" y="2023907"/>
                </a:lnTo>
                <a:lnTo>
                  <a:pt x="0" y="0"/>
                </a:lnTo>
                <a:close/>
              </a:path>
            </a:pathLst>
          </a:custGeom>
          <a:blipFill>
            <a:blip r:embed="rId4"/>
            <a:stretch>
              <a:fillRect/>
            </a:stretch>
          </a:blipFill>
        </p:spPr>
      </p:sp>
      <p:sp>
        <p:nvSpPr>
          <p:cNvPr id="6" name="Freeform 6"/>
          <p:cNvSpPr/>
          <p:nvPr/>
        </p:nvSpPr>
        <p:spPr>
          <a:xfrm rot="1350035">
            <a:off x="7636886" y="3668232"/>
            <a:ext cx="5335902" cy="2027643"/>
          </a:xfrm>
          <a:custGeom>
            <a:avLst/>
            <a:gdLst/>
            <a:ahLst/>
            <a:cxnLst/>
            <a:rect l="l" t="t" r="r" b="b"/>
            <a:pathLst>
              <a:path w="5335902" h="2027643">
                <a:moveTo>
                  <a:pt x="0" y="0"/>
                </a:moveTo>
                <a:lnTo>
                  <a:pt x="5335902" y="0"/>
                </a:lnTo>
                <a:lnTo>
                  <a:pt x="5335902" y="2027643"/>
                </a:lnTo>
                <a:lnTo>
                  <a:pt x="0" y="2027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132035" y="769998"/>
            <a:ext cx="5921287" cy="2690496"/>
          </a:xfrm>
          <a:prstGeom prst="rect">
            <a:avLst/>
          </a:prstGeom>
        </p:spPr>
        <p:txBody>
          <a:bodyPr lIns="0" tIns="0" rIns="0" bIns="0" rtlCol="0" anchor="t">
            <a:spAutoFit/>
          </a:bodyPr>
          <a:lstStyle/>
          <a:p>
            <a:pPr algn="l">
              <a:lnSpc>
                <a:spcPts val="10779"/>
              </a:lnSpc>
            </a:pPr>
            <a:r>
              <a:rPr lang="en-US" sz="7699" b="1" dirty="0">
                <a:solidFill>
                  <a:srgbClr val="1B5381"/>
                </a:solidFill>
                <a:latin typeface="A Day Without Sun Text Bold"/>
                <a:ea typeface="A Day Without Sun Text Bold"/>
                <a:cs typeface="A Day Without Sun Text Bold"/>
                <a:sym typeface="A Day Without Sun Text Bold"/>
              </a:rPr>
              <a:t>ADLER-WISSEN</a:t>
            </a:r>
          </a:p>
          <a:p>
            <a:pPr algn="l">
              <a:lnSpc>
                <a:spcPts val="10779"/>
              </a:lnSpc>
            </a:pPr>
            <a:endParaRPr lang="en-US" sz="7699" b="1" dirty="0">
              <a:solidFill>
                <a:srgbClr val="1B5381"/>
              </a:solidFill>
              <a:latin typeface="A Day Without Sun Text Bold"/>
              <a:ea typeface="A Day Without Sun Text Bold"/>
              <a:cs typeface="A Day Without Sun Text Bold"/>
              <a:sym typeface="A Day Without Sun Text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5874" y="9061008"/>
            <a:ext cx="2676126" cy="1338063"/>
          </a:xfrm>
          <a:custGeom>
            <a:avLst/>
            <a:gdLst/>
            <a:ahLst/>
            <a:cxnLst/>
            <a:rect l="l" t="t" r="r" b="b"/>
            <a:pathLst>
              <a:path w="2676126" h="1338063">
                <a:moveTo>
                  <a:pt x="0" y="0"/>
                </a:moveTo>
                <a:lnTo>
                  <a:pt x="2676126" y="0"/>
                </a:lnTo>
                <a:lnTo>
                  <a:pt x="2676126" y="1338063"/>
                </a:lnTo>
                <a:lnTo>
                  <a:pt x="0" y="1338063"/>
                </a:lnTo>
                <a:lnTo>
                  <a:pt x="0" y="0"/>
                </a:lnTo>
                <a:close/>
              </a:path>
            </a:pathLst>
          </a:custGeom>
          <a:blipFill>
            <a:blip r:embed="rId2"/>
            <a:stretch>
              <a:fillRect/>
            </a:stretch>
          </a:blipFill>
        </p:spPr>
      </p:sp>
      <p:sp>
        <p:nvSpPr>
          <p:cNvPr id="3" name="Freeform 3"/>
          <p:cNvSpPr/>
          <p:nvPr/>
        </p:nvSpPr>
        <p:spPr>
          <a:xfrm>
            <a:off x="-31750" y="-861555"/>
            <a:ext cx="8030041" cy="4015020"/>
          </a:xfrm>
          <a:custGeom>
            <a:avLst/>
            <a:gdLst/>
            <a:ahLst/>
            <a:cxnLst/>
            <a:rect l="l" t="t" r="r" b="b"/>
            <a:pathLst>
              <a:path w="8030041" h="4015020">
                <a:moveTo>
                  <a:pt x="0" y="0"/>
                </a:moveTo>
                <a:lnTo>
                  <a:pt x="8030041" y="0"/>
                </a:lnTo>
                <a:lnTo>
                  <a:pt x="8030041" y="4015021"/>
                </a:lnTo>
                <a:lnTo>
                  <a:pt x="0" y="4015021"/>
                </a:lnTo>
                <a:lnTo>
                  <a:pt x="0" y="0"/>
                </a:lnTo>
                <a:close/>
              </a:path>
            </a:pathLst>
          </a:custGeom>
          <a:blipFill>
            <a:blip r:embed="rId3"/>
            <a:stretch>
              <a:fillRect/>
            </a:stretch>
          </a:blipFill>
        </p:spPr>
      </p:sp>
      <p:sp>
        <p:nvSpPr>
          <p:cNvPr id="4" name="TextBox 4"/>
          <p:cNvSpPr txBox="1"/>
          <p:nvPr/>
        </p:nvSpPr>
        <p:spPr>
          <a:xfrm>
            <a:off x="1101839" y="2007370"/>
            <a:ext cx="5216571" cy="5739392"/>
          </a:xfrm>
          <a:prstGeom prst="rect">
            <a:avLst/>
          </a:prstGeom>
        </p:spPr>
        <p:txBody>
          <a:bodyPr lIns="0" tIns="0" rIns="0" bIns="0" rtlCol="0" anchor="t">
            <a:spAutoFit/>
          </a:bodyPr>
          <a:lstStyle/>
          <a:p>
            <a:pPr marL="360000"/>
            <a:r>
              <a:rPr lang="de-DE" sz="3200" dirty="0">
                <a:solidFill>
                  <a:srgbClr val="1B5381"/>
                </a:solidFill>
                <a:latin typeface="A Day Without Sun Text"/>
                <a:ea typeface="A Day Without Sun Text"/>
                <a:cs typeface="A Day Without Sun Text"/>
                <a:sym typeface="A Day Without Sun Text"/>
              </a:rPr>
              <a:t>In diesem Parcours dürft ihr beweisen, wie viel Kraft ihr habt!</a:t>
            </a:r>
          </a:p>
          <a:p>
            <a:pPr marL="360000"/>
            <a:r>
              <a:rPr lang="de-DE" sz="3200" dirty="0">
                <a:solidFill>
                  <a:srgbClr val="1B5381"/>
                </a:solidFill>
                <a:latin typeface="A Day Without Sun Text"/>
                <a:ea typeface="A Day Without Sun Text"/>
                <a:cs typeface="A Day Without Sun Text"/>
                <a:sym typeface="A Day Without Sun Text"/>
              </a:rPr>
              <a:t>Diesen Parcours darf jede Person einzeln ablaufen. Dabei wird die Zeit gemessen. Zusätzlich darf man während dem Parcours Gewichte transportieren. Wer schafft es mit den Gewichten in der schnellsten Zeit den Parcours zu laufen?</a:t>
            </a:r>
            <a:endParaRPr lang="en-US" sz="3200" dirty="0">
              <a:solidFill>
                <a:srgbClr val="1B5381"/>
              </a:solidFill>
              <a:latin typeface="A Day Without Sun Text"/>
              <a:ea typeface="A Day Without Sun Text"/>
              <a:cs typeface="A Day Without Sun Text"/>
              <a:sym typeface="A Day Without Sun Text"/>
            </a:endParaRPr>
          </a:p>
          <a:p>
            <a:pPr algn="l"/>
            <a:endParaRPr lang="en-US" sz="1699" dirty="0">
              <a:solidFill>
                <a:srgbClr val="1B5381"/>
              </a:solidFill>
              <a:latin typeface="A Day Without Sun Text"/>
              <a:ea typeface="A Day Without Sun Text"/>
              <a:cs typeface="A Day Without Sun Text"/>
              <a:sym typeface="A Day Without Sun Text"/>
            </a:endParaRPr>
          </a:p>
          <a:p>
            <a:pPr algn="l"/>
            <a:endParaRPr lang="en-US" sz="1699" dirty="0">
              <a:solidFill>
                <a:srgbClr val="1B5381"/>
              </a:solidFill>
              <a:latin typeface="A Day Without Sun Text"/>
              <a:ea typeface="A Day Without Sun Text"/>
              <a:cs typeface="A Day Without Sun Text"/>
              <a:sym typeface="A Day Without Sun Text"/>
            </a:endParaRPr>
          </a:p>
          <a:p>
            <a:pPr algn="l"/>
            <a:endParaRPr lang="en-US" sz="1699" dirty="0">
              <a:solidFill>
                <a:srgbClr val="1B5381"/>
              </a:solidFill>
              <a:latin typeface="A Day Without Sun Text"/>
              <a:ea typeface="A Day Without Sun Text"/>
              <a:cs typeface="A Day Without Sun Text"/>
              <a:sym typeface="A Day Without Sun Text"/>
            </a:endParaRPr>
          </a:p>
          <a:p>
            <a:pPr algn="l"/>
            <a:endParaRPr lang="en-US" sz="1699" dirty="0">
              <a:solidFill>
                <a:srgbClr val="1B5381"/>
              </a:solidFill>
              <a:latin typeface="A Day Without Sun Text"/>
              <a:ea typeface="A Day Without Sun Text"/>
              <a:cs typeface="A Day Without Sun Text"/>
              <a:sym typeface="A Day Without Sun Text"/>
            </a:endParaRPr>
          </a:p>
          <a:p>
            <a:pPr algn="l">
              <a:spcBef>
                <a:spcPct val="0"/>
              </a:spcBef>
            </a:pPr>
            <a:endParaRPr lang="en-US" sz="1699" dirty="0">
              <a:solidFill>
                <a:srgbClr val="1B5381"/>
              </a:solidFill>
              <a:latin typeface="A Day Without Sun Text"/>
              <a:ea typeface="A Day Without Sun Text"/>
              <a:cs typeface="A Day Without Sun Text"/>
              <a:sym typeface="A Day Without Sun Text"/>
            </a:endParaRPr>
          </a:p>
        </p:txBody>
      </p:sp>
      <p:sp>
        <p:nvSpPr>
          <p:cNvPr id="5" name="Freeform 5"/>
          <p:cNvSpPr/>
          <p:nvPr/>
        </p:nvSpPr>
        <p:spPr>
          <a:xfrm>
            <a:off x="-487512" y="9394104"/>
            <a:ext cx="4047815" cy="2023908"/>
          </a:xfrm>
          <a:custGeom>
            <a:avLst/>
            <a:gdLst/>
            <a:ahLst/>
            <a:cxnLst/>
            <a:rect l="l" t="t" r="r" b="b"/>
            <a:pathLst>
              <a:path w="4047815" h="2023908">
                <a:moveTo>
                  <a:pt x="0" y="0"/>
                </a:moveTo>
                <a:lnTo>
                  <a:pt x="4047816" y="0"/>
                </a:lnTo>
                <a:lnTo>
                  <a:pt x="4047816" y="2023907"/>
                </a:lnTo>
                <a:lnTo>
                  <a:pt x="0" y="2023907"/>
                </a:lnTo>
                <a:lnTo>
                  <a:pt x="0" y="0"/>
                </a:lnTo>
                <a:close/>
              </a:path>
            </a:pathLst>
          </a:custGeom>
          <a:blipFill>
            <a:blip r:embed="rId4"/>
            <a:stretch>
              <a:fillRect/>
            </a:stretch>
          </a:blipFill>
        </p:spPr>
      </p:sp>
      <p:sp>
        <p:nvSpPr>
          <p:cNvPr id="8" name="TextBox 8"/>
          <p:cNvSpPr txBox="1"/>
          <p:nvPr/>
        </p:nvSpPr>
        <p:spPr>
          <a:xfrm>
            <a:off x="1132035" y="500758"/>
            <a:ext cx="5921287" cy="1095364"/>
          </a:xfrm>
          <a:prstGeom prst="rect">
            <a:avLst/>
          </a:prstGeom>
        </p:spPr>
        <p:txBody>
          <a:bodyPr lIns="0" tIns="0" rIns="0" bIns="0" rtlCol="0" anchor="t">
            <a:spAutoFit/>
          </a:bodyPr>
          <a:lstStyle/>
          <a:p>
            <a:pPr algn="l">
              <a:lnSpc>
                <a:spcPts val="9099"/>
              </a:lnSpc>
            </a:pPr>
            <a:r>
              <a:rPr lang="en-US" sz="6499" b="1" dirty="0">
                <a:solidFill>
                  <a:srgbClr val="1B5381"/>
                </a:solidFill>
                <a:latin typeface="A Day Without Sun Text Bold"/>
                <a:ea typeface="A Day Without Sun Text Bold"/>
                <a:cs typeface="A Day Without Sun Text Bold"/>
                <a:sym typeface="A Day Without Sun Text Bold"/>
              </a:rPr>
              <a:t>KRAFT-PARCOURS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5874" y="9061008"/>
            <a:ext cx="2676126" cy="1338063"/>
          </a:xfrm>
          <a:custGeom>
            <a:avLst/>
            <a:gdLst/>
            <a:ahLst/>
            <a:cxnLst/>
            <a:rect l="l" t="t" r="r" b="b"/>
            <a:pathLst>
              <a:path w="2676126" h="1338063">
                <a:moveTo>
                  <a:pt x="0" y="0"/>
                </a:moveTo>
                <a:lnTo>
                  <a:pt x="2676126" y="0"/>
                </a:lnTo>
                <a:lnTo>
                  <a:pt x="2676126" y="1338063"/>
                </a:lnTo>
                <a:lnTo>
                  <a:pt x="0" y="1338063"/>
                </a:lnTo>
                <a:lnTo>
                  <a:pt x="0" y="0"/>
                </a:lnTo>
                <a:close/>
              </a:path>
            </a:pathLst>
          </a:custGeom>
          <a:blipFill>
            <a:blip r:embed="rId3"/>
            <a:stretch>
              <a:fillRect/>
            </a:stretch>
          </a:blipFill>
        </p:spPr>
      </p:sp>
      <p:sp>
        <p:nvSpPr>
          <p:cNvPr id="4" name="Freeform 4"/>
          <p:cNvSpPr/>
          <p:nvPr/>
        </p:nvSpPr>
        <p:spPr>
          <a:xfrm>
            <a:off x="-487512" y="-1068869"/>
            <a:ext cx="9167297" cy="4583648"/>
          </a:xfrm>
          <a:custGeom>
            <a:avLst/>
            <a:gdLst/>
            <a:ahLst/>
            <a:cxnLst/>
            <a:rect l="l" t="t" r="r" b="b"/>
            <a:pathLst>
              <a:path w="9167297" h="4583648">
                <a:moveTo>
                  <a:pt x="0" y="0"/>
                </a:moveTo>
                <a:lnTo>
                  <a:pt x="9167297" y="0"/>
                </a:lnTo>
                <a:lnTo>
                  <a:pt x="9167297" y="4583648"/>
                </a:lnTo>
                <a:lnTo>
                  <a:pt x="0" y="4583648"/>
                </a:lnTo>
                <a:lnTo>
                  <a:pt x="0" y="0"/>
                </a:lnTo>
                <a:close/>
              </a:path>
            </a:pathLst>
          </a:custGeom>
          <a:blipFill>
            <a:blip r:embed="rId4"/>
            <a:stretch>
              <a:fillRect/>
            </a:stretch>
          </a:blipFill>
        </p:spPr>
        <p:txBody>
          <a:bodyPr/>
          <a:lstStyle/>
          <a:p>
            <a:endParaRPr lang="de-DE" dirty="0"/>
          </a:p>
        </p:txBody>
      </p:sp>
      <p:sp>
        <p:nvSpPr>
          <p:cNvPr id="5" name="Freeform 5"/>
          <p:cNvSpPr/>
          <p:nvPr/>
        </p:nvSpPr>
        <p:spPr>
          <a:xfrm>
            <a:off x="-487512" y="9394104"/>
            <a:ext cx="4047815" cy="2023908"/>
          </a:xfrm>
          <a:custGeom>
            <a:avLst/>
            <a:gdLst/>
            <a:ahLst/>
            <a:cxnLst/>
            <a:rect l="l" t="t" r="r" b="b"/>
            <a:pathLst>
              <a:path w="4047815" h="2023908">
                <a:moveTo>
                  <a:pt x="0" y="0"/>
                </a:moveTo>
                <a:lnTo>
                  <a:pt x="4047816" y="0"/>
                </a:lnTo>
                <a:lnTo>
                  <a:pt x="4047816" y="2023907"/>
                </a:lnTo>
                <a:lnTo>
                  <a:pt x="0" y="2023907"/>
                </a:lnTo>
                <a:lnTo>
                  <a:pt x="0" y="0"/>
                </a:lnTo>
                <a:close/>
              </a:path>
            </a:pathLst>
          </a:custGeom>
          <a:blipFill>
            <a:blip r:embed="rId5"/>
            <a:stretch>
              <a:fillRect/>
            </a:stretch>
          </a:blipFill>
        </p:spPr>
      </p:sp>
      <p:sp>
        <p:nvSpPr>
          <p:cNvPr id="6" name="Freeform 6"/>
          <p:cNvSpPr/>
          <p:nvPr/>
        </p:nvSpPr>
        <p:spPr>
          <a:xfrm rot="1350035">
            <a:off x="7636886" y="3668232"/>
            <a:ext cx="5335902" cy="2027643"/>
          </a:xfrm>
          <a:custGeom>
            <a:avLst/>
            <a:gdLst/>
            <a:ahLst/>
            <a:cxnLst/>
            <a:rect l="l" t="t" r="r" b="b"/>
            <a:pathLst>
              <a:path w="5335902" h="2027643">
                <a:moveTo>
                  <a:pt x="0" y="0"/>
                </a:moveTo>
                <a:lnTo>
                  <a:pt x="5335902" y="0"/>
                </a:lnTo>
                <a:lnTo>
                  <a:pt x="5335902" y="2027643"/>
                </a:lnTo>
                <a:lnTo>
                  <a:pt x="0" y="2027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1132035" y="705476"/>
            <a:ext cx="5921287" cy="1095364"/>
          </a:xfrm>
          <a:prstGeom prst="rect">
            <a:avLst/>
          </a:prstGeom>
        </p:spPr>
        <p:txBody>
          <a:bodyPr lIns="0" tIns="0" rIns="0" bIns="0" rtlCol="0" anchor="t">
            <a:spAutoFit/>
          </a:bodyPr>
          <a:lstStyle/>
          <a:p>
            <a:pPr algn="l">
              <a:lnSpc>
                <a:spcPts val="9099"/>
              </a:lnSpc>
            </a:pPr>
            <a:r>
              <a:rPr lang="en-US" sz="6499" b="1" dirty="0">
                <a:solidFill>
                  <a:srgbClr val="1B5381"/>
                </a:solidFill>
                <a:latin typeface="A Day Without Sun Text Bold"/>
                <a:ea typeface="A Day Without Sun Text Bold"/>
                <a:cs typeface="A Day Without Sun Text Bold"/>
                <a:sym typeface="A Day Without Sun Text Bold"/>
              </a:rPr>
              <a:t>ENERGY-BALLS</a:t>
            </a:r>
          </a:p>
        </p:txBody>
      </p:sp>
      <p:sp>
        <p:nvSpPr>
          <p:cNvPr id="12" name="Rechteck 11">
            <a:extLst>
              <a:ext uri="{FF2B5EF4-FFF2-40B4-BE49-F238E27FC236}">
                <a16:creationId xmlns:a16="http://schemas.microsoft.com/office/drawing/2014/main" id="{0A0D56C5-EFAB-4AEB-90E8-45077F07393F}"/>
              </a:ext>
            </a:extLst>
          </p:cNvPr>
          <p:cNvSpPr/>
          <p:nvPr/>
        </p:nvSpPr>
        <p:spPr>
          <a:xfrm>
            <a:off x="730250" y="2500819"/>
            <a:ext cx="6423330" cy="584775"/>
          </a:xfrm>
          <a:prstGeom prst="rect">
            <a:avLst/>
          </a:prstGeom>
        </p:spPr>
        <p:txBody>
          <a:bodyPr wrap="square">
            <a:spAutoFit/>
          </a:bodyPr>
          <a:lstStyle/>
          <a:p>
            <a:r>
              <a:rPr lang="de-DE" sz="3200" dirty="0">
                <a:solidFill>
                  <a:srgbClr val="1B5381"/>
                </a:solidFill>
                <a:latin typeface="A Day Without Sun Text" panose="020B0604020202020204" charset="0"/>
              </a:rPr>
              <a:t>Hier dürft ihr euch </a:t>
            </a:r>
            <a:r>
              <a:rPr lang="de-DE" sz="3200" dirty="0" err="1">
                <a:solidFill>
                  <a:srgbClr val="1B5381"/>
                </a:solidFill>
                <a:latin typeface="A Day Without Sun Text" panose="020B0604020202020204" charset="0"/>
              </a:rPr>
              <a:t>Engeryballs</a:t>
            </a:r>
            <a:r>
              <a:rPr lang="de-DE" sz="3200" dirty="0">
                <a:solidFill>
                  <a:srgbClr val="1B5381"/>
                </a:solidFill>
                <a:latin typeface="A Day Without Sun Text" panose="020B0604020202020204" charset="0"/>
              </a:rPr>
              <a:t> zubereiten. </a:t>
            </a:r>
          </a:p>
        </p:txBody>
      </p:sp>
      <p:sp>
        <p:nvSpPr>
          <p:cNvPr id="13" name="Rechteck 12">
            <a:extLst>
              <a:ext uri="{FF2B5EF4-FFF2-40B4-BE49-F238E27FC236}">
                <a16:creationId xmlns:a16="http://schemas.microsoft.com/office/drawing/2014/main" id="{4F0A0724-84A0-4F59-9498-20965B717FB8}"/>
              </a:ext>
            </a:extLst>
          </p:cNvPr>
          <p:cNvSpPr/>
          <p:nvPr/>
        </p:nvSpPr>
        <p:spPr>
          <a:xfrm>
            <a:off x="730250" y="3422044"/>
            <a:ext cx="6323072" cy="4770537"/>
          </a:xfrm>
          <a:prstGeom prst="rect">
            <a:avLst/>
          </a:prstGeom>
        </p:spPr>
        <p:txBody>
          <a:bodyPr wrap="square">
            <a:spAutoFit/>
          </a:bodyPr>
          <a:lstStyle/>
          <a:p>
            <a:pPr>
              <a:lnSpc>
                <a:spcPts val="2379"/>
              </a:lnSpc>
            </a:pPr>
            <a:r>
              <a:rPr lang="de-DE" sz="2400" dirty="0">
                <a:solidFill>
                  <a:srgbClr val="1B5381"/>
                </a:solidFill>
                <a:latin typeface="A Day Without Sun Text" panose="020B0604020202020204" charset="0"/>
                <a:ea typeface="A Day Without Sun Text"/>
                <a:cs typeface="A Day Without Sun Text"/>
                <a:sym typeface="A Day Without Sun Text"/>
              </a:rPr>
              <a:t>NACHGEDACHT</a:t>
            </a:r>
          </a:p>
          <a:p>
            <a:pPr>
              <a:lnSpc>
                <a:spcPts val="2379"/>
              </a:lnSpc>
            </a:pPr>
            <a:endParaRPr lang="de-DE" sz="2400" dirty="0">
              <a:solidFill>
                <a:srgbClr val="1B5381"/>
              </a:solidFill>
              <a:latin typeface="A Day Without Sun Text" panose="020B0604020202020204" charset="0"/>
              <a:ea typeface="A Day Without Sun Text"/>
              <a:cs typeface="A Day Without Sun Text"/>
              <a:sym typeface="A Day Without Sun Text"/>
            </a:endParaRPr>
          </a:p>
          <a:p>
            <a:pPr marL="360000"/>
            <a:r>
              <a:rPr lang="de-DE" sz="2400" dirty="0">
                <a:solidFill>
                  <a:srgbClr val="1B5381"/>
                </a:solidFill>
                <a:latin typeface="A Day Without Sun Text" panose="020B0604020202020204" charset="0"/>
                <a:ea typeface="A Day Without Sun Text"/>
                <a:cs typeface="A Day Without Sun Text"/>
                <a:sym typeface="A Day Without Sun Text"/>
              </a:rPr>
              <a:t>Während ihr eure </a:t>
            </a:r>
            <a:r>
              <a:rPr lang="de-DE" sz="2400" dirty="0" err="1">
                <a:solidFill>
                  <a:srgbClr val="1B5381"/>
                </a:solidFill>
                <a:latin typeface="A Day Without Sun Text" panose="020B0604020202020204" charset="0"/>
                <a:ea typeface="A Day Without Sun Text"/>
                <a:cs typeface="A Day Without Sun Text"/>
                <a:sym typeface="A Day Without Sun Text"/>
              </a:rPr>
              <a:t>Energyballs</a:t>
            </a:r>
            <a:r>
              <a:rPr lang="de-DE" sz="2400" dirty="0">
                <a:solidFill>
                  <a:srgbClr val="1B5381"/>
                </a:solidFill>
                <a:latin typeface="A Day Without Sun Text" panose="020B0604020202020204" charset="0"/>
                <a:ea typeface="A Day Without Sun Text"/>
                <a:cs typeface="A Day Without Sun Text"/>
                <a:sym typeface="A Day Without Sun Text"/>
              </a:rPr>
              <a:t> herstellt, dürft ihr euch darüber austauschen:</a:t>
            </a:r>
          </a:p>
          <a:p>
            <a:pPr marL="360000" indent="-342900">
              <a:buFont typeface="Arial" panose="020B0604020202020204" pitchFamily="34" charset="0"/>
              <a:buChar char="•"/>
            </a:pPr>
            <a:r>
              <a:rPr lang="de-DE" sz="2400" dirty="0">
                <a:solidFill>
                  <a:srgbClr val="1B5381"/>
                </a:solidFill>
                <a:latin typeface="A Day Without Sun Text" panose="020B0604020202020204" charset="0"/>
                <a:ea typeface="A Day Without Sun Text"/>
                <a:cs typeface="A Day Without Sun Text"/>
                <a:sym typeface="A Day Without Sun Text"/>
              </a:rPr>
              <a:t>Was sind in deinem Leben Kraftquellen? Wo und bei was schöpfst du Kraft – was sind in übertragener Art deine </a:t>
            </a:r>
            <a:r>
              <a:rPr lang="de-DE" sz="2400" dirty="0" err="1">
                <a:solidFill>
                  <a:srgbClr val="1B5381"/>
                </a:solidFill>
                <a:latin typeface="A Day Without Sun Text" panose="020B0604020202020204" charset="0"/>
                <a:ea typeface="A Day Without Sun Text"/>
                <a:cs typeface="A Day Without Sun Text"/>
                <a:sym typeface="A Day Without Sun Text"/>
              </a:rPr>
              <a:t>Energyballs</a:t>
            </a:r>
            <a:r>
              <a:rPr lang="de-DE" sz="2400" dirty="0">
                <a:solidFill>
                  <a:srgbClr val="1B5381"/>
                </a:solidFill>
                <a:latin typeface="A Day Without Sun Text" panose="020B0604020202020204" charset="0"/>
                <a:ea typeface="A Day Without Sun Text"/>
                <a:cs typeface="A Day Without Sun Text"/>
                <a:sym typeface="A Day Without Sun Text"/>
              </a:rPr>
              <a:t>?</a:t>
            </a:r>
          </a:p>
          <a:p>
            <a:pPr marL="360000" indent="-342900">
              <a:buFont typeface="Arial" panose="020B0604020202020204" pitchFamily="34" charset="0"/>
              <a:buChar char="•"/>
            </a:pPr>
            <a:r>
              <a:rPr lang="de-DE" sz="2400" dirty="0">
                <a:solidFill>
                  <a:srgbClr val="1B5381"/>
                </a:solidFill>
                <a:latin typeface="A Day Without Sun Text" panose="020B0604020202020204" charset="0"/>
                <a:ea typeface="A Day Without Sun Text"/>
                <a:cs typeface="A Day Without Sun Text"/>
                <a:sym typeface="A Day Without Sun Text"/>
              </a:rPr>
              <a:t>Welche „Zutaten“ brauchst du, um wieder Kraft zu tanken?</a:t>
            </a:r>
          </a:p>
          <a:p>
            <a:pPr marL="360000" indent="-342900">
              <a:buFont typeface="Arial" panose="020B0604020202020204" pitchFamily="34" charset="0"/>
              <a:buChar char="•"/>
            </a:pPr>
            <a:r>
              <a:rPr lang="de-DE" sz="2400" dirty="0">
                <a:solidFill>
                  <a:srgbClr val="1B5381"/>
                </a:solidFill>
                <a:latin typeface="A Day Without Sun Text" panose="020B0604020202020204" charset="0"/>
                <a:ea typeface="A Day Without Sun Text"/>
                <a:cs typeface="A Day Without Sun Text"/>
                <a:sym typeface="A Day Without Sun Text"/>
              </a:rPr>
              <a:t>Was macht dich kräftig &amp; energiegeladen?</a:t>
            </a:r>
          </a:p>
          <a:p>
            <a:pPr marL="360000" indent="-342900">
              <a:buFont typeface="Arial" panose="020B0604020202020204" pitchFamily="34" charset="0"/>
              <a:buChar char="•"/>
            </a:pPr>
            <a:r>
              <a:rPr lang="de-DE" sz="2400" dirty="0">
                <a:solidFill>
                  <a:srgbClr val="1B5381"/>
                </a:solidFill>
                <a:latin typeface="A Day Without Sun Text" panose="020B0604020202020204" charset="0"/>
                <a:ea typeface="A Day Without Sun Text"/>
                <a:cs typeface="A Day Without Sun Text"/>
                <a:sym typeface="A Day Without Sun Text"/>
              </a:rPr>
              <a:t>Wen kennst du, der etwas Energie gebrauchen könnte und wie könntest du die Person dabei unterstützen wieder aufzutanken?</a:t>
            </a:r>
            <a:endParaRPr lang="en-US" sz="2400" dirty="0">
              <a:solidFill>
                <a:srgbClr val="1B5381"/>
              </a:solidFill>
              <a:latin typeface="A Day Without Sun Text" panose="020B0604020202020204" charset="0"/>
              <a:ea typeface="A Day Without Sun Text"/>
              <a:cs typeface="A Day Without Sun Text"/>
              <a:sym typeface="A Day Without Sun Tex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5874" y="9061008"/>
            <a:ext cx="2676126" cy="1338063"/>
          </a:xfrm>
          <a:custGeom>
            <a:avLst/>
            <a:gdLst/>
            <a:ahLst/>
            <a:cxnLst/>
            <a:rect l="l" t="t" r="r" b="b"/>
            <a:pathLst>
              <a:path w="2676126" h="1338063">
                <a:moveTo>
                  <a:pt x="0" y="0"/>
                </a:moveTo>
                <a:lnTo>
                  <a:pt x="2676126" y="0"/>
                </a:lnTo>
                <a:lnTo>
                  <a:pt x="2676126" y="1338063"/>
                </a:lnTo>
                <a:lnTo>
                  <a:pt x="0" y="1338063"/>
                </a:lnTo>
                <a:lnTo>
                  <a:pt x="0" y="0"/>
                </a:lnTo>
                <a:close/>
              </a:path>
            </a:pathLst>
          </a:custGeom>
          <a:blipFill>
            <a:blip r:embed="rId2"/>
            <a:stretch>
              <a:fillRect/>
            </a:stretch>
          </a:blipFill>
        </p:spPr>
      </p:sp>
      <p:sp>
        <p:nvSpPr>
          <p:cNvPr id="3" name="TextBox 3"/>
          <p:cNvSpPr txBox="1"/>
          <p:nvPr/>
        </p:nvSpPr>
        <p:spPr>
          <a:xfrm>
            <a:off x="965987" y="2290778"/>
            <a:ext cx="5216571" cy="4720395"/>
          </a:xfrm>
          <a:prstGeom prst="rect">
            <a:avLst/>
          </a:prstGeom>
        </p:spPr>
        <p:txBody>
          <a:bodyPr lIns="0" tIns="0" rIns="0" bIns="0" rtlCol="0" anchor="t">
            <a:spAutoFit/>
          </a:bodyPr>
          <a:lstStyle/>
          <a:p>
            <a:r>
              <a:rPr lang="de-DE" sz="3200" dirty="0">
                <a:solidFill>
                  <a:srgbClr val="1B5381"/>
                </a:solidFill>
                <a:latin typeface="A Day Without Sun Text"/>
                <a:ea typeface="A Day Without Sun Text"/>
                <a:cs typeface="A Day Without Sun Text"/>
                <a:sym typeface="A Day Without Sun Text"/>
              </a:rPr>
              <a:t>"Die aber, die auf den Herrn harren, empfangen neue Kraft, sie bekommen Flügel wie Adler." </a:t>
            </a:r>
          </a:p>
          <a:p>
            <a:endParaRPr lang="de-DE" sz="3200" dirty="0">
              <a:solidFill>
                <a:srgbClr val="1B5381"/>
              </a:solidFill>
              <a:latin typeface="A Day Without Sun Text"/>
              <a:ea typeface="A Day Without Sun Text"/>
              <a:cs typeface="A Day Without Sun Text"/>
              <a:sym typeface="A Day Without Sun Text"/>
            </a:endParaRPr>
          </a:p>
          <a:p>
            <a:r>
              <a:rPr lang="de-DE" sz="3200" dirty="0">
                <a:solidFill>
                  <a:srgbClr val="1B5381"/>
                </a:solidFill>
                <a:latin typeface="A Day Without Sun Text"/>
                <a:ea typeface="A Day Without Sun Text"/>
                <a:cs typeface="A Day Without Sun Text"/>
                <a:sym typeface="A Day Without Sun Text"/>
              </a:rPr>
              <a:t>Als Erinnerung an die Kraft der Adlerflügel, die Euch das Vertrauen in Gott schenkt, könnt ihr an dieser Station ein buntes Windspiel aus Federn basteln.</a:t>
            </a:r>
          </a:p>
          <a:p>
            <a:pPr>
              <a:lnSpc>
                <a:spcPts val="2379"/>
              </a:lnSpc>
            </a:pPr>
            <a:endParaRPr lang="de-DE" sz="1699" dirty="0">
              <a:solidFill>
                <a:srgbClr val="1B5381"/>
              </a:solidFill>
              <a:latin typeface="A Day Without Sun Text"/>
              <a:ea typeface="A Day Without Sun Text"/>
              <a:cs typeface="A Day Without Sun Text"/>
              <a:sym typeface="A Day Without Sun Text"/>
            </a:endParaRPr>
          </a:p>
        </p:txBody>
      </p:sp>
      <p:sp>
        <p:nvSpPr>
          <p:cNvPr id="4" name="Freeform 4"/>
          <p:cNvSpPr/>
          <p:nvPr/>
        </p:nvSpPr>
        <p:spPr>
          <a:xfrm>
            <a:off x="-487512" y="-1068869"/>
            <a:ext cx="9167297" cy="4583648"/>
          </a:xfrm>
          <a:custGeom>
            <a:avLst/>
            <a:gdLst/>
            <a:ahLst/>
            <a:cxnLst/>
            <a:rect l="l" t="t" r="r" b="b"/>
            <a:pathLst>
              <a:path w="9167297" h="4583648">
                <a:moveTo>
                  <a:pt x="0" y="0"/>
                </a:moveTo>
                <a:lnTo>
                  <a:pt x="9167297" y="0"/>
                </a:lnTo>
                <a:lnTo>
                  <a:pt x="9167297" y="4583648"/>
                </a:lnTo>
                <a:lnTo>
                  <a:pt x="0" y="4583648"/>
                </a:lnTo>
                <a:lnTo>
                  <a:pt x="0" y="0"/>
                </a:lnTo>
                <a:close/>
              </a:path>
            </a:pathLst>
          </a:custGeom>
          <a:blipFill>
            <a:blip r:embed="rId3"/>
            <a:stretch>
              <a:fillRect/>
            </a:stretch>
          </a:blipFill>
        </p:spPr>
      </p:sp>
      <p:sp>
        <p:nvSpPr>
          <p:cNvPr id="5" name="Freeform 5"/>
          <p:cNvSpPr/>
          <p:nvPr/>
        </p:nvSpPr>
        <p:spPr>
          <a:xfrm>
            <a:off x="-487512" y="9394104"/>
            <a:ext cx="4047815" cy="2023908"/>
          </a:xfrm>
          <a:custGeom>
            <a:avLst/>
            <a:gdLst/>
            <a:ahLst/>
            <a:cxnLst/>
            <a:rect l="l" t="t" r="r" b="b"/>
            <a:pathLst>
              <a:path w="4047815" h="2023908">
                <a:moveTo>
                  <a:pt x="0" y="0"/>
                </a:moveTo>
                <a:lnTo>
                  <a:pt x="4047816" y="0"/>
                </a:lnTo>
                <a:lnTo>
                  <a:pt x="4047816" y="2023907"/>
                </a:lnTo>
                <a:lnTo>
                  <a:pt x="0" y="2023907"/>
                </a:lnTo>
                <a:lnTo>
                  <a:pt x="0" y="0"/>
                </a:lnTo>
                <a:close/>
              </a:path>
            </a:pathLst>
          </a:custGeom>
          <a:blipFill>
            <a:blip r:embed="rId4"/>
            <a:stretch>
              <a:fillRect/>
            </a:stretch>
          </a:blipFill>
        </p:spPr>
      </p:sp>
      <p:sp>
        <p:nvSpPr>
          <p:cNvPr id="9" name="TextBox 9"/>
          <p:cNvSpPr txBox="1"/>
          <p:nvPr/>
        </p:nvSpPr>
        <p:spPr>
          <a:xfrm>
            <a:off x="1132035" y="705476"/>
            <a:ext cx="5921287" cy="1058175"/>
          </a:xfrm>
          <a:prstGeom prst="rect">
            <a:avLst/>
          </a:prstGeom>
        </p:spPr>
        <p:txBody>
          <a:bodyPr lIns="0" tIns="0" rIns="0" bIns="0" rtlCol="0" anchor="t">
            <a:spAutoFit/>
          </a:bodyPr>
          <a:lstStyle/>
          <a:p>
            <a:pPr algn="l">
              <a:lnSpc>
                <a:spcPts val="9099"/>
              </a:lnSpc>
            </a:pPr>
            <a:r>
              <a:rPr lang="en-US" sz="5400" b="1" dirty="0">
                <a:solidFill>
                  <a:srgbClr val="1B5381"/>
                </a:solidFill>
                <a:latin typeface="A Day Without Sun Text Bold"/>
                <a:ea typeface="A Day Without Sun Text Bold"/>
                <a:cs typeface="A Day Without Sun Text Bold"/>
                <a:sym typeface="A Day Without Sun Text Bold"/>
              </a:rPr>
              <a:t>WINDSPIEL</a:t>
            </a:r>
          </a:p>
        </p:txBody>
      </p:sp>
    </p:spTree>
    <p:extLst>
      <p:ext uri="{BB962C8B-B14F-4D97-AF65-F5344CB8AC3E}">
        <p14:creationId xmlns:p14="http://schemas.microsoft.com/office/powerpoint/2010/main" val="1712164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Words>
  <Application>Microsoft Office PowerPoint</Application>
  <PresentationFormat>Benutzerdefiniert</PresentationFormat>
  <Paragraphs>46</Paragraphs>
  <Slides>8</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A Day Without Sun Text Bold</vt:lpstr>
      <vt:lpstr>Calibri</vt:lpstr>
      <vt:lpstr>A Day Without Sun Text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Stationsbeschreibungen Jahreslosung 2025</dc:title>
  <dc:creator>Bardoll, Sara</dc:creator>
  <cp:lastModifiedBy>Bardoll, Sara</cp:lastModifiedBy>
  <cp:revision>10</cp:revision>
  <dcterms:created xsi:type="dcterms:W3CDTF">2006-08-16T00:00:00Z</dcterms:created>
  <dcterms:modified xsi:type="dcterms:W3CDTF">2026-05-07T06:21:12Z</dcterms:modified>
  <dc:identifier>DAG-2vbqquQ</dc:identifier>
</cp:coreProperties>
</file>